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594f843fa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594f843fa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7080728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7080728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07cfd3908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07cfd3908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07cfd3908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07cfd3908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fa" sz="2400"/>
              <a:t>این </a:t>
            </a:r>
            <a:r>
              <a:rPr lang="fa" sz="2400"/>
              <a:t>ویدئو</a:t>
            </a:r>
            <a:r>
              <a:rPr lang="fa" sz="2400"/>
              <a:t> را ببینید و سپس آنچه که </a:t>
            </a:r>
            <a:r>
              <a:rPr lang="fa" sz="2400"/>
              <a:t>درباره</a:t>
            </a:r>
            <a:r>
              <a:rPr lang="fa" sz="2400"/>
              <a:t> ی جشن مهرگان یاد گرفتید بنویسید.</a:t>
            </a:r>
            <a:r>
              <a:rPr lang="fa" sz="2400">
                <a:solidFill>
                  <a:srgbClr val="FFFFFF"/>
                </a:solidFill>
              </a:rPr>
              <a:t>ا</a:t>
            </a:r>
            <a:endParaRPr sz="2400">
              <a:solidFill>
                <a:srgbClr val="FFFF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626f7895d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626f7895d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b8a4e5741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b8a4e574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594f843fa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594f843fa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07cfd3908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07cfd3908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7cfd390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7cfd390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776ea17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776ea17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9a1560a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89a1560a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3.png"/><Relationship Id="rId5" Type="http://schemas.openxmlformats.org/officeDocument/2006/relationships/image" Target="../media/image1.gif"/><Relationship Id="rId6"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6i9rWkZuiB8" TargetMode="External"/><Relationship Id="rId4" Type="http://schemas.openxmlformats.org/officeDocument/2006/relationships/image" Target="../media/image6.jpg"/><Relationship Id="rId5" Type="http://schemas.openxmlformats.org/officeDocument/2006/relationships/image" Target="../media/image4.gif"/><Relationship Id="rId6" Type="http://schemas.openxmlformats.org/officeDocument/2006/relationships/image" Target="../media/image8.gif"/><Relationship Id="rId7" Type="http://schemas.openxmlformats.org/officeDocument/2006/relationships/hyperlink" Target="http://www.youtube.com/watch?v=r_67A6-yXFs" TargetMode="External"/><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171375" y="152400"/>
            <a:ext cx="4204076" cy="4838699"/>
          </a:xfrm>
          <a:prstGeom prst="rect">
            <a:avLst/>
          </a:prstGeom>
          <a:noFill/>
          <a:ln>
            <a:noFill/>
          </a:ln>
        </p:spPr>
      </p:pic>
      <p:sp>
        <p:nvSpPr>
          <p:cNvPr id="55" name="Google Shape;55;p13"/>
          <p:cNvSpPr/>
          <p:nvPr/>
        </p:nvSpPr>
        <p:spPr>
          <a:xfrm>
            <a:off x="4284475" y="280550"/>
            <a:ext cx="4815000" cy="4707000"/>
          </a:xfrm>
          <a:prstGeom prst="verticalScroll">
            <a:avLst>
              <a:gd fmla="val 12500" name="adj"/>
            </a:avLst>
          </a:prstGeom>
          <a:solidFill>
            <a:srgbClr val="FFE599"/>
          </a:solidFill>
          <a:ln cap="flat" cmpd="sng" w="9525">
            <a:solidFill>
              <a:srgbClr val="595959"/>
            </a:solidFill>
            <a:prstDash val="solid"/>
            <a:round/>
            <a:headEnd len="sm" w="sm" type="none"/>
            <a:tailEnd len="sm" w="sm" type="none"/>
          </a:ln>
        </p:spPr>
        <p:txBody>
          <a:bodyPr anchorCtr="0" anchor="ctr" bIns="91400" lIns="91400" spcFirstLastPara="1" rIns="91400" wrap="square" tIns="91400">
            <a:noAutofit/>
          </a:bodyPr>
          <a:lstStyle/>
          <a:p>
            <a:pPr indent="0" lvl="0" marL="0" rtl="0" algn="r">
              <a:spcBef>
                <a:spcPts val="0"/>
              </a:spcBef>
              <a:spcAft>
                <a:spcPts val="0"/>
              </a:spcAft>
              <a:buClr>
                <a:srgbClr val="000000"/>
              </a:buClr>
              <a:buSzPts val="1100"/>
              <a:buFont typeface="Arial"/>
              <a:buNone/>
            </a:pPr>
            <a:r>
              <a:rPr b="1" lang="fa" sz="1500">
                <a:solidFill>
                  <a:srgbClr val="000000"/>
                </a:solidFill>
              </a:rPr>
              <a:t>من امروز می توانم :</a:t>
            </a:r>
            <a:r>
              <a:rPr b="1" lang="fa" sz="1500">
                <a:solidFill>
                  <a:srgbClr val="FFE599"/>
                </a:solidFill>
              </a:rPr>
              <a:t>ا</a:t>
            </a:r>
            <a:r>
              <a:rPr b="1" lang="fa" sz="1500">
                <a:solidFill>
                  <a:srgbClr val="000000"/>
                </a:solidFill>
              </a:rPr>
              <a:t> </a:t>
            </a:r>
            <a:endParaRPr b="1" sz="1500">
              <a:solidFill>
                <a:srgbClr val="000000"/>
              </a:solidFill>
            </a:endParaRPr>
          </a:p>
          <a:p>
            <a:pPr indent="0" lvl="0" marL="0" rtl="0" algn="r">
              <a:spcBef>
                <a:spcPts val="0"/>
              </a:spcBef>
              <a:spcAft>
                <a:spcPts val="0"/>
              </a:spcAft>
              <a:buClr>
                <a:srgbClr val="000000"/>
              </a:buClr>
              <a:buSzPts val="1100"/>
              <a:buFont typeface="Arial"/>
              <a:buNone/>
            </a:pPr>
            <a:r>
              <a:t/>
            </a:r>
            <a:endParaRPr b="1" sz="1500">
              <a:solidFill>
                <a:srgbClr val="000000"/>
              </a:solidFill>
            </a:endParaRPr>
          </a:p>
          <a:p>
            <a:pPr indent="0" lvl="0" marL="0" rtl="0" algn="r">
              <a:spcBef>
                <a:spcPts val="0"/>
              </a:spcBef>
              <a:spcAft>
                <a:spcPts val="0"/>
              </a:spcAft>
              <a:buClr>
                <a:srgbClr val="000000"/>
              </a:buClr>
              <a:buSzPts val="1100"/>
              <a:buFont typeface="Arial"/>
              <a:buNone/>
            </a:pPr>
            <a:r>
              <a:rPr b="1" lang="fa" sz="1800">
                <a:solidFill>
                  <a:srgbClr val="000000"/>
                </a:solidFill>
              </a:rPr>
              <a:t>با هم کلاسی هایم در باره ی جشن مهرگان گ</a:t>
            </a:r>
            <a:r>
              <a:rPr b="1" lang="fa" sz="1800"/>
              <a:t>فت و گو کنمِ.</a:t>
            </a:r>
            <a:r>
              <a:rPr b="1" lang="fa" sz="1800">
                <a:solidFill>
                  <a:srgbClr val="FFD966"/>
                </a:solidFill>
              </a:rPr>
              <a:t>ا</a:t>
            </a:r>
            <a:endParaRPr b="1" sz="1800">
              <a:solidFill>
                <a:srgbClr val="FFD966"/>
              </a:solidFill>
            </a:endParaRPr>
          </a:p>
          <a:p>
            <a:pPr indent="0" lvl="0" marL="0" rtl="0" algn="r">
              <a:spcBef>
                <a:spcPts val="0"/>
              </a:spcBef>
              <a:spcAft>
                <a:spcPts val="0"/>
              </a:spcAft>
              <a:buClr>
                <a:srgbClr val="000000"/>
              </a:buClr>
              <a:buSzPts val="1100"/>
              <a:buFont typeface="Arial"/>
              <a:buNone/>
            </a:pPr>
            <a:r>
              <a:t/>
            </a:r>
            <a:endParaRPr b="1" sz="1500"/>
          </a:p>
          <a:p>
            <a:pPr indent="0" lvl="0" marL="0" rtl="0" algn="r">
              <a:spcBef>
                <a:spcPts val="0"/>
              </a:spcBef>
              <a:spcAft>
                <a:spcPts val="0"/>
              </a:spcAft>
              <a:buClr>
                <a:srgbClr val="000000"/>
              </a:buClr>
              <a:buSzPts val="1100"/>
              <a:buFont typeface="Arial"/>
              <a:buNone/>
            </a:pPr>
            <a:r>
              <a:rPr b="1" lang="fa" sz="1700"/>
              <a:t>به </a:t>
            </a:r>
            <a:r>
              <a:rPr b="1" lang="fa" sz="1700">
                <a:solidFill>
                  <a:srgbClr val="000000"/>
                </a:solidFill>
              </a:rPr>
              <a:t>این پرسش </a:t>
            </a:r>
            <a:r>
              <a:rPr b="1" lang="fa" sz="1700"/>
              <a:t>که</a:t>
            </a:r>
            <a:r>
              <a:rPr b="1" lang="fa" sz="1700">
                <a:solidFill>
                  <a:srgbClr val="000000"/>
                </a:solidFill>
              </a:rPr>
              <a:t> چرا مردم به ایران سفر</a:t>
            </a:r>
            <a:endParaRPr b="1" sz="1700">
              <a:solidFill>
                <a:srgbClr val="000000"/>
              </a:solidFill>
            </a:endParaRPr>
          </a:p>
          <a:p>
            <a:pPr indent="0" lvl="0" marL="0" rtl="0" algn="r">
              <a:spcBef>
                <a:spcPts val="0"/>
              </a:spcBef>
              <a:spcAft>
                <a:spcPts val="0"/>
              </a:spcAft>
              <a:buClr>
                <a:srgbClr val="000000"/>
              </a:buClr>
              <a:buSzPts val="1100"/>
              <a:buFont typeface="Arial"/>
              <a:buNone/>
            </a:pPr>
            <a:r>
              <a:rPr b="1" lang="fa" sz="1700">
                <a:solidFill>
                  <a:srgbClr val="000000"/>
                </a:solidFill>
              </a:rPr>
              <a:t>می کنند </a:t>
            </a:r>
            <a:r>
              <a:rPr b="1" lang="fa" sz="1700"/>
              <a:t>پاسخ بدهم </a:t>
            </a:r>
            <a:r>
              <a:rPr b="1" lang="fa" sz="1700">
                <a:solidFill>
                  <a:srgbClr val="000000"/>
                </a:solidFill>
              </a:rPr>
              <a:t>.</a:t>
            </a:r>
            <a:r>
              <a:rPr b="1" lang="fa" sz="1500">
                <a:solidFill>
                  <a:srgbClr val="FFE599"/>
                </a:solidFill>
              </a:rPr>
              <a:t>ا</a:t>
            </a:r>
            <a:endParaRPr b="1" sz="1500">
              <a:solidFill>
                <a:srgbClr val="FFE599"/>
              </a:solidFill>
            </a:endParaRPr>
          </a:p>
          <a:p>
            <a:pPr indent="0" lvl="0" marL="0" rtl="1" algn="r">
              <a:spcBef>
                <a:spcPts val="0"/>
              </a:spcBef>
              <a:spcAft>
                <a:spcPts val="0"/>
              </a:spcAft>
              <a:buClr>
                <a:srgbClr val="000000"/>
              </a:buClr>
              <a:buSzPts val="1100"/>
              <a:buFont typeface="Arial"/>
              <a:buNone/>
            </a:pPr>
            <a:r>
              <a:rPr b="1" lang="fa" sz="1500"/>
              <a:t>همسایه های ایران را روی نقشه پیدا کنم.</a:t>
            </a:r>
            <a:endParaRPr b="1" sz="1500">
              <a:solidFill>
                <a:srgbClr val="000000"/>
              </a:solidFill>
            </a:endParaRPr>
          </a:p>
          <a:p>
            <a:pPr indent="0" lvl="0" marL="0" rtl="0" algn="r">
              <a:spcBef>
                <a:spcPts val="0"/>
              </a:spcBef>
              <a:spcAft>
                <a:spcPts val="0"/>
              </a:spcAft>
              <a:buClr>
                <a:srgbClr val="000000"/>
              </a:buClr>
              <a:buSzPts val="1100"/>
              <a:buFont typeface="Arial"/>
              <a:buNone/>
            </a:pPr>
            <a:r>
              <a:t/>
            </a:r>
            <a:endParaRPr b="1" sz="1500">
              <a:solidFill>
                <a:srgbClr val="000000"/>
              </a:solidFill>
            </a:endParaRPr>
          </a:p>
          <a:p>
            <a:pPr indent="0" lvl="0" marL="0" rtl="0" algn="r">
              <a:spcBef>
                <a:spcPts val="0"/>
              </a:spcBef>
              <a:spcAft>
                <a:spcPts val="0"/>
              </a:spcAft>
              <a:buClr>
                <a:srgbClr val="000000"/>
              </a:buClr>
              <a:buSzPts val="1100"/>
              <a:buFont typeface="Arial"/>
              <a:buNone/>
            </a:pPr>
            <a:r>
              <a:t/>
            </a:r>
            <a:endParaRPr b="1" sz="1500">
              <a:solidFill>
                <a:srgbClr val="FFE599"/>
              </a:solidFill>
            </a:endParaRPr>
          </a:p>
          <a:p>
            <a:pPr indent="0" lvl="0" marL="0" rtl="0" algn="r">
              <a:spcBef>
                <a:spcPts val="0"/>
              </a:spcBef>
              <a:spcAft>
                <a:spcPts val="0"/>
              </a:spcAft>
              <a:buClr>
                <a:srgbClr val="000000"/>
              </a:buClr>
              <a:buSzPts val="1100"/>
              <a:buFont typeface="Arial"/>
              <a:buNone/>
            </a:pPr>
            <a:r>
              <a:t/>
            </a:r>
            <a:endParaRPr b="1" sz="1500">
              <a:solidFill>
                <a:srgbClr val="000000"/>
              </a:solidFill>
            </a:endParaRPr>
          </a:p>
          <a:p>
            <a:pPr indent="0" lvl="0" marL="0" rtl="0" algn="r">
              <a:spcBef>
                <a:spcPts val="0"/>
              </a:spcBef>
              <a:spcAft>
                <a:spcPts val="0"/>
              </a:spcAft>
              <a:buClr>
                <a:srgbClr val="000000"/>
              </a:buClr>
              <a:buSzPts val="1100"/>
              <a:buFont typeface="Arial"/>
              <a:buNone/>
            </a:pPr>
            <a:r>
              <a:rPr b="1" lang="fa" sz="1500">
                <a:solidFill>
                  <a:srgbClr val="FFE599"/>
                </a:solidFill>
              </a:rPr>
              <a:t>ا</a:t>
            </a:r>
            <a:r>
              <a:rPr b="1" lang="fa" sz="1500">
                <a:solidFill>
                  <a:srgbClr val="000000"/>
                </a:solidFill>
              </a:rPr>
              <a:t> </a:t>
            </a:r>
            <a:endParaRPr b="1" sz="1500">
              <a:solidFill>
                <a:srgbClr val="000000"/>
              </a:solidFill>
            </a:endParaRPr>
          </a:p>
        </p:txBody>
      </p:sp>
      <p:sp>
        <p:nvSpPr>
          <p:cNvPr id="56" name="Google Shape;56;p13"/>
          <p:cNvSpPr txBox="1"/>
          <p:nvPr/>
        </p:nvSpPr>
        <p:spPr>
          <a:xfrm>
            <a:off x="5145175" y="280550"/>
            <a:ext cx="3863700" cy="4155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None/>
            </a:pPr>
            <a:r>
              <a:rPr b="1" lang="fa" sz="1500"/>
              <a:t>شنبه ۱۴ مهر۱۴۰۳ خورشیدی = ۵ </a:t>
            </a:r>
            <a:r>
              <a:rPr b="1" lang="fa" sz="1500"/>
              <a:t>اکتبر</a:t>
            </a:r>
            <a:r>
              <a:rPr b="1" lang="fa" sz="1500"/>
              <a:t> ۲۰۲۴ میلادی</a:t>
            </a:r>
            <a:endParaRPr b="1" sz="1500"/>
          </a:p>
        </p:txBody>
      </p:sp>
      <p:sp>
        <p:nvSpPr>
          <p:cNvPr id="57" name="Google Shape;57;p13"/>
          <p:cNvSpPr/>
          <p:nvPr/>
        </p:nvSpPr>
        <p:spPr>
          <a:xfrm>
            <a:off x="547700" y="3339025"/>
            <a:ext cx="1976700" cy="248100"/>
          </a:xfrm>
          <a:prstGeom prst="ellipse">
            <a:avLst/>
          </a:prstGeom>
          <a:noFill/>
          <a:ln cap="flat" cmpd="sng" w="19050">
            <a:solidFill>
              <a:srgbClr val="FF0000"/>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58" name="Google Shape;58;p13"/>
          <p:cNvSpPr txBox="1"/>
          <p:nvPr/>
        </p:nvSpPr>
        <p:spPr>
          <a:xfrm>
            <a:off x="844637" y="3859550"/>
            <a:ext cx="2938800" cy="569400"/>
          </a:xfrm>
          <a:prstGeom prst="rect">
            <a:avLst/>
          </a:prstGeom>
          <a:noFill/>
          <a:ln>
            <a:noFill/>
          </a:ln>
        </p:spPr>
        <p:txBody>
          <a:bodyPr anchorCtr="0" anchor="t" bIns="91400" lIns="91400" spcFirstLastPara="1" rIns="91400" wrap="square" tIns="91400">
            <a:spAutoFit/>
          </a:bodyPr>
          <a:lstStyle/>
          <a:p>
            <a:pPr indent="0" lvl="0" marL="0" rtl="0" algn="ctr">
              <a:spcBef>
                <a:spcPts val="0"/>
              </a:spcBef>
              <a:spcAft>
                <a:spcPts val="0"/>
              </a:spcAft>
              <a:buNone/>
            </a:pPr>
            <a:r>
              <a:rPr b="1" lang="fa" sz="2500">
                <a:solidFill>
                  <a:schemeClr val="dk1"/>
                </a:solidFill>
              </a:rPr>
              <a:t>پاییز : مهر - آبان - آذر</a:t>
            </a:r>
            <a:endParaRPr b="1" sz="2500">
              <a:solidFill>
                <a:schemeClr val="dk1"/>
              </a:solidFill>
            </a:endParaRPr>
          </a:p>
        </p:txBody>
      </p:sp>
      <p:sp>
        <p:nvSpPr>
          <p:cNvPr id="59" name="Google Shape;59;p13"/>
          <p:cNvSpPr/>
          <p:nvPr/>
        </p:nvSpPr>
        <p:spPr>
          <a:xfrm>
            <a:off x="3904675" y="2258488"/>
            <a:ext cx="359100" cy="400200"/>
          </a:xfrm>
          <a:prstGeom prst="ellipse">
            <a:avLst/>
          </a:prstGeom>
          <a:noFill/>
          <a:ln cap="flat" cmpd="sng" w="19050">
            <a:solidFill>
              <a:srgbClr val="FF0000"/>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60" name="Google Shape;60;p13"/>
          <p:cNvSpPr/>
          <p:nvPr/>
        </p:nvSpPr>
        <p:spPr>
          <a:xfrm>
            <a:off x="933625" y="1360200"/>
            <a:ext cx="218400" cy="129300"/>
          </a:xfrm>
          <a:prstGeom prst="rect">
            <a:avLst/>
          </a:prstGeom>
          <a:noFill/>
          <a:ln cap="flat" cmpd="sng" w="19050">
            <a:solidFill>
              <a:srgbClr val="0000FF"/>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61" name="Google Shape;61;p13"/>
          <p:cNvSpPr/>
          <p:nvPr/>
        </p:nvSpPr>
        <p:spPr>
          <a:xfrm>
            <a:off x="3646375" y="2324850"/>
            <a:ext cx="258300" cy="129300"/>
          </a:xfrm>
          <a:prstGeom prst="rect">
            <a:avLst/>
          </a:prstGeom>
          <a:noFill/>
          <a:ln cap="flat" cmpd="sng" w="19050">
            <a:solidFill>
              <a:srgbClr val="0000FF"/>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cxnSp>
        <p:nvCxnSpPr>
          <p:cNvPr id="62" name="Google Shape;62;p13"/>
          <p:cNvCxnSpPr>
            <a:endCxn id="63" idx="5"/>
          </p:cNvCxnSpPr>
          <p:nvPr/>
        </p:nvCxnSpPr>
        <p:spPr>
          <a:xfrm rot="10800000">
            <a:off x="2425499" y="805638"/>
            <a:ext cx="1785600" cy="1486800"/>
          </a:xfrm>
          <a:prstGeom prst="straightConnector1">
            <a:avLst/>
          </a:prstGeom>
          <a:noFill/>
          <a:ln cap="flat" cmpd="sng" w="28575">
            <a:solidFill>
              <a:srgbClr val="FF0000"/>
            </a:solidFill>
            <a:prstDash val="solid"/>
            <a:round/>
            <a:headEnd len="med" w="med" type="none"/>
            <a:tailEnd len="med" w="med" type="triangle"/>
          </a:ln>
        </p:spPr>
      </p:cxnSp>
      <p:sp>
        <p:nvSpPr>
          <p:cNvPr id="64" name="Google Shape;64;p13"/>
          <p:cNvSpPr/>
          <p:nvPr/>
        </p:nvSpPr>
        <p:spPr>
          <a:xfrm>
            <a:off x="238525" y="397875"/>
            <a:ext cx="1065300" cy="3645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65" name="Google Shape;65;p13"/>
          <p:cNvSpPr/>
          <p:nvPr/>
        </p:nvSpPr>
        <p:spPr>
          <a:xfrm>
            <a:off x="285598" y="3859550"/>
            <a:ext cx="3999000" cy="824100"/>
          </a:xfrm>
          <a:prstGeom prst="roundRect">
            <a:avLst>
              <a:gd fmla="val 16667" name="adj"/>
            </a:avLst>
          </a:prstGeom>
          <a:solidFill>
            <a:srgbClr val="F1C232"/>
          </a:solidFill>
          <a:ln cap="flat" cmpd="sng" w="9525">
            <a:solidFill>
              <a:srgbClr val="595959"/>
            </a:solidFill>
            <a:prstDash val="solid"/>
            <a:round/>
            <a:headEnd len="sm" w="sm" type="none"/>
            <a:tailEnd len="sm" w="sm" type="none"/>
          </a:ln>
        </p:spPr>
        <p:txBody>
          <a:bodyPr anchorCtr="0" anchor="ctr" bIns="91400" lIns="91400" spcFirstLastPara="1" rIns="91400" wrap="square" tIns="91400">
            <a:noAutofit/>
          </a:bodyPr>
          <a:lstStyle/>
          <a:p>
            <a:pPr indent="0" lvl="0" marL="0" rtl="0" algn="l">
              <a:spcBef>
                <a:spcPts val="0"/>
              </a:spcBef>
              <a:spcAft>
                <a:spcPts val="0"/>
              </a:spcAft>
              <a:buNone/>
            </a:pPr>
            <a:r>
              <a:t/>
            </a:r>
            <a:endParaRPr/>
          </a:p>
        </p:txBody>
      </p:sp>
      <p:sp>
        <p:nvSpPr>
          <p:cNvPr id="66" name="Google Shape;66;p13"/>
          <p:cNvSpPr txBox="1"/>
          <p:nvPr/>
        </p:nvSpPr>
        <p:spPr>
          <a:xfrm>
            <a:off x="7218775" y="3951950"/>
            <a:ext cx="1181700" cy="384600"/>
          </a:xfrm>
          <a:prstGeom prst="rect">
            <a:avLst/>
          </a:prstGeom>
          <a:noFill/>
          <a:ln>
            <a:noFill/>
          </a:ln>
        </p:spPr>
        <p:txBody>
          <a:bodyPr anchorCtr="0" anchor="t" bIns="91400" lIns="91400" spcFirstLastPara="1" rIns="91400" wrap="square" tIns="91400">
            <a:spAutoFit/>
          </a:bodyPr>
          <a:lstStyle/>
          <a:p>
            <a:pPr indent="0" lvl="0" marL="0" rtl="0" algn="l">
              <a:spcBef>
                <a:spcPts val="0"/>
              </a:spcBef>
              <a:spcAft>
                <a:spcPts val="0"/>
              </a:spcAft>
              <a:buNone/>
            </a:pPr>
            <a:r>
              <a:t/>
            </a:r>
            <a:endParaRPr sz="1300"/>
          </a:p>
        </p:txBody>
      </p:sp>
      <p:sp>
        <p:nvSpPr>
          <p:cNvPr id="67" name="Google Shape;67;p13"/>
          <p:cNvSpPr txBox="1"/>
          <p:nvPr/>
        </p:nvSpPr>
        <p:spPr>
          <a:xfrm>
            <a:off x="5309100" y="3366950"/>
            <a:ext cx="3177900" cy="969600"/>
          </a:xfrm>
          <a:prstGeom prst="rect">
            <a:avLst/>
          </a:prstGeom>
          <a:noFill/>
          <a:ln>
            <a:noFill/>
          </a:ln>
        </p:spPr>
        <p:txBody>
          <a:bodyPr anchorCtr="0" anchor="t" bIns="91400" lIns="91400" spcFirstLastPara="1" rIns="91400" wrap="square" tIns="91400">
            <a:spAutoFit/>
          </a:bodyPr>
          <a:lstStyle/>
          <a:p>
            <a:pPr indent="0" lvl="0" marL="0" rtl="0" algn="r">
              <a:spcBef>
                <a:spcPts val="0"/>
              </a:spcBef>
              <a:spcAft>
                <a:spcPts val="0"/>
              </a:spcAft>
              <a:buNone/>
            </a:pPr>
            <a:r>
              <a:rPr b="1" lang="fa" sz="1700">
                <a:solidFill>
                  <a:srgbClr val="FF0000"/>
                </a:solidFill>
              </a:rPr>
              <a:t>دستور</a:t>
            </a:r>
            <a:endParaRPr b="1" sz="1700">
              <a:solidFill>
                <a:srgbClr val="000000"/>
              </a:solidFill>
            </a:endParaRPr>
          </a:p>
          <a:p>
            <a:pPr indent="0" lvl="0" marL="0" rtl="0" algn="r">
              <a:spcBef>
                <a:spcPts val="0"/>
              </a:spcBef>
              <a:spcAft>
                <a:spcPts val="0"/>
              </a:spcAft>
              <a:buNone/>
            </a:pPr>
            <a:r>
              <a:rPr b="1" lang="fa" sz="1700">
                <a:solidFill>
                  <a:srgbClr val="000000"/>
                </a:solidFill>
              </a:rPr>
              <a:t>اسم های مفرد و جمع را  در متن پیدا کنم و در جمله استفاده کنم.ا </a:t>
            </a:r>
            <a:endParaRPr b="1" sz="1700">
              <a:solidFill>
                <a:srgbClr val="000000"/>
              </a:solidFill>
            </a:endParaRPr>
          </a:p>
        </p:txBody>
      </p:sp>
      <p:sp>
        <p:nvSpPr>
          <p:cNvPr id="68" name="Google Shape;68;p13"/>
          <p:cNvSpPr txBox="1"/>
          <p:nvPr/>
        </p:nvSpPr>
        <p:spPr>
          <a:xfrm>
            <a:off x="285600" y="3201475"/>
            <a:ext cx="22938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a" sz="2200">
                <a:solidFill>
                  <a:schemeClr val="dk1"/>
                </a:solidFill>
              </a:rPr>
              <a:t> ،</a:t>
            </a:r>
            <a:r>
              <a:rPr b="1" lang="fa" sz="2200"/>
              <a:t> </a:t>
            </a:r>
            <a:r>
              <a:rPr b="1" lang="fa" sz="2200"/>
              <a:t>جشن مهرگان شاد </a:t>
            </a:r>
            <a:endParaRPr b="1" sz="2200"/>
          </a:p>
        </p:txBody>
      </p:sp>
      <p:sp>
        <p:nvSpPr>
          <p:cNvPr id="69" name="Google Shape;69;p13"/>
          <p:cNvSpPr/>
          <p:nvPr/>
        </p:nvSpPr>
        <p:spPr>
          <a:xfrm>
            <a:off x="2686050" y="2039275"/>
            <a:ext cx="486600" cy="364500"/>
          </a:xfrm>
          <a:prstGeom prst="sun">
            <a:avLst>
              <a:gd fmla="val 2500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1849350" y="319625"/>
            <a:ext cx="675000" cy="569400"/>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3"/>
          <p:cNvSpPr txBox="1"/>
          <p:nvPr/>
        </p:nvSpPr>
        <p:spPr>
          <a:xfrm>
            <a:off x="771175" y="4008050"/>
            <a:ext cx="3198600" cy="527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fa" sz="3000"/>
              <a:t>پاییز : مهر - آبان - آذر</a:t>
            </a:r>
            <a:endParaRPr b="1" sz="3000"/>
          </a:p>
        </p:txBody>
      </p:sp>
      <p:sp>
        <p:nvSpPr>
          <p:cNvPr id="71" name="Google Shape;71;p13"/>
          <p:cNvSpPr/>
          <p:nvPr/>
        </p:nvSpPr>
        <p:spPr>
          <a:xfrm>
            <a:off x="211525" y="397875"/>
            <a:ext cx="1119300" cy="3645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2000"/>
              <a:t>اکتبر</a:t>
            </a:r>
            <a:endParaRPr b="1" sz="2000"/>
          </a:p>
        </p:txBody>
      </p:sp>
      <p:pic>
        <p:nvPicPr>
          <p:cNvPr id="72" name="Google Shape;72;p13"/>
          <p:cNvPicPr preferRelativeResize="0"/>
          <p:nvPr/>
        </p:nvPicPr>
        <p:blipFill>
          <a:blip r:embed="rId5">
            <a:alphaModFix/>
          </a:blip>
          <a:stretch>
            <a:fillRect/>
          </a:stretch>
        </p:blipFill>
        <p:spPr>
          <a:xfrm>
            <a:off x="-230550" y="3522625"/>
            <a:ext cx="1264025" cy="1391225"/>
          </a:xfrm>
          <a:prstGeom prst="rect">
            <a:avLst/>
          </a:prstGeom>
          <a:noFill/>
          <a:ln>
            <a:noFill/>
          </a:ln>
        </p:spPr>
      </p:pic>
      <p:pic>
        <p:nvPicPr>
          <p:cNvPr id="73" name="Google Shape;73;p13"/>
          <p:cNvPicPr preferRelativeResize="0"/>
          <p:nvPr/>
        </p:nvPicPr>
        <p:blipFill>
          <a:blip r:embed="rId6">
            <a:alphaModFix/>
          </a:blip>
          <a:stretch>
            <a:fillRect/>
          </a:stretch>
        </p:blipFill>
        <p:spPr>
          <a:xfrm>
            <a:off x="4831475" y="832600"/>
            <a:ext cx="1124850" cy="1028525"/>
          </a:xfrm>
          <a:prstGeom prst="rect">
            <a:avLst/>
          </a:prstGeom>
          <a:noFill/>
          <a:ln>
            <a:noFill/>
          </a:ln>
        </p:spPr>
      </p:pic>
      <p:cxnSp>
        <p:nvCxnSpPr>
          <p:cNvPr id="74" name="Google Shape;74;p13"/>
          <p:cNvCxnSpPr>
            <a:stCxn id="71" idx="2"/>
            <a:endCxn id="61" idx="0"/>
          </p:cNvCxnSpPr>
          <p:nvPr/>
        </p:nvCxnSpPr>
        <p:spPr>
          <a:xfrm>
            <a:off x="771175" y="762375"/>
            <a:ext cx="3004500" cy="1562400"/>
          </a:xfrm>
          <a:prstGeom prst="straightConnector1">
            <a:avLst/>
          </a:prstGeom>
          <a:noFill/>
          <a:ln cap="flat" cmpd="sng" w="28575">
            <a:solidFill>
              <a:schemeClr val="dk2"/>
            </a:solidFill>
            <a:prstDash val="solid"/>
            <a:round/>
            <a:headEnd len="med" w="med" type="none"/>
            <a:tailEnd len="med" w="med" type="none"/>
          </a:ln>
        </p:spPr>
      </p:cxnSp>
      <p:sp>
        <p:nvSpPr>
          <p:cNvPr id="75" name="Google Shape;75;p13"/>
          <p:cNvSpPr txBox="1"/>
          <p:nvPr/>
        </p:nvSpPr>
        <p:spPr>
          <a:xfrm>
            <a:off x="2425500" y="250050"/>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a" sz="2200">
                <a:solidFill>
                  <a:schemeClr val="dk1"/>
                </a:solidFill>
              </a:rPr>
              <a:t>جشن مهرگان شاد</a:t>
            </a:r>
            <a:endParaRPr/>
          </a:p>
        </p:txBody>
      </p:sp>
      <p:cxnSp>
        <p:nvCxnSpPr>
          <p:cNvPr id="76" name="Google Shape;76;p13"/>
          <p:cNvCxnSpPr>
            <a:stCxn id="68" idx="3"/>
          </p:cNvCxnSpPr>
          <p:nvPr/>
        </p:nvCxnSpPr>
        <p:spPr>
          <a:xfrm flipH="1" rot="10800000">
            <a:off x="2579400" y="2373475"/>
            <a:ext cx="183000" cy="10896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p:nvPr/>
        </p:nvSpPr>
        <p:spPr>
          <a:xfrm>
            <a:off x="329025" y="256325"/>
            <a:ext cx="5118900" cy="4767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22"/>
          <p:cNvSpPr/>
          <p:nvPr/>
        </p:nvSpPr>
        <p:spPr>
          <a:xfrm>
            <a:off x="3186550" y="293225"/>
            <a:ext cx="5204100" cy="46932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457200" rtl="1" algn="r">
              <a:lnSpc>
                <a:spcPct val="115000"/>
              </a:lnSpc>
              <a:spcBef>
                <a:spcPts val="0"/>
              </a:spcBef>
              <a:spcAft>
                <a:spcPts val="0"/>
              </a:spcAft>
              <a:buNone/>
            </a:pPr>
            <a:r>
              <a:t/>
            </a:r>
            <a:endParaRPr/>
          </a:p>
        </p:txBody>
      </p:sp>
      <p:sp>
        <p:nvSpPr>
          <p:cNvPr id="175" name="Google Shape;175;p22"/>
          <p:cNvSpPr/>
          <p:nvPr/>
        </p:nvSpPr>
        <p:spPr>
          <a:xfrm>
            <a:off x="6951975" y="166100"/>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ایران</a:t>
            </a:r>
            <a:endParaRPr b="1" sz="1800"/>
          </a:p>
        </p:txBody>
      </p:sp>
      <p:sp>
        <p:nvSpPr>
          <p:cNvPr id="176" name="Google Shape;176;p22"/>
          <p:cNvSpPr/>
          <p:nvPr/>
        </p:nvSpPr>
        <p:spPr>
          <a:xfrm>
            <a:off x="804125" y="220375"/>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500"/>
              <a:t>افغانستان</a:t>
            </a:r>
            <a:endParaRPr b="1"/>
          </a:p>
        </p:txBody>
      </p:sp>
      <p:sp>
        <p:nvSpPr>
          <p:cNvPr id="177" name="Google Shape;177;p22"/>
          <p:cNvSpPr/>
          <p:nvPr/>
        </p:nvSpPr>
        <p:spPr>
          <a:xfrm>
            <a:off x="4104425" y="347550"/>
            <a:ext cx="579600" cy="29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هردو</a:t>
            </a:r>
            <a:endParaRPr b="1"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3"/>
          <p:cNvSpPr/>
          <p:nvPr/>
        </p:nvSpPr>
        <p:spPr>
          <a:xfrm>
            <a:off x="329025" y="256325"/>
            <a:ext cx="5118900" cy="4767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3"/>
          <p:cNvSpPr/>
          <p:nvPr/>
        </p:nvSpPr>
        <p:spPr>
          <a:xfrm>
            <a:off x="3186550" y="293225"/>
            <a:ext cx="5204100" cy="46932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4" name="Google Shape;184;p23"/>
          <p:cNvSpPr/>
          <p:nvPr/>
        </p:nvSpPr>
        <p:spPr>
          <a:xfrm>
            <a:off x="6951975" y="166100"/>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ایران</a:t>
            </a:r>
            <a:endParaRPr b="1" sz="1800"/>
          </a:p>
        </p:txBody>
      </p:sp>
      <p:sp>
        <p:nvSpPr>
          <p:cNvPr id="185" name="Google Shape;185;p23"/>
          <p:cNvSpPr/>
          <p:nvPr/>
        </p:nvSpPr>
        <p:spPr>
          <a:xfrm>
            <a:off x="804125" y="220375"/>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500"/>
              <a:t>عراق</a:t>
            </a:r>
            <a:endParaRPr b="1"/>
          </a:p>
        </p:txBody>
      </p:sp>
      <p:sp>
        <p:nvSpPr>
          <p:cNvPr id="186" name="Google Shape;186;p23"/>
          <p:cNvSpPr/>
          <p:nvPr/>
        </p:nvSpPr>
        <p:spPr>
          <a:xfrm>
            <a:off x="4104425" y="347550"/>
            <a:ext cx="579600" cy="29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هردو</a:t>
            </a:r>
            <a:endParaRPr b="1"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p:nvPr/>
        </p:nvSpPr>
        <p:spPr>
          <a:xfrm>
            <a:off x="329025" y="256325"/>
            <a:ext cx="5118900" cy="47670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24"/>
          <p:cNvSpPr/>
          <p:nvPr/>
        </p:nvSpPr>
        <p:spPr>
          <a:xfrm>
            <a:off x="3186550" y="293225"/>
            <a:ext cx="5204100" cy="46932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24"/>
          <p:cNvSpPr/>
          <p:nvPr/>
        </p:nvSpPr>
        <p:spPr>
          <a:xfrm>
            <a:off x="6951975" y="166100"/>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ایران</a:t>
            </a:r>
            <a:endParaRPr b="1" sz="1800"/>
          </a:p>
        </p:txBody>
      </p:sp>
      <p:sp>
        <p:nvSpPr>
          <p:cNvPr id="194" name="Google Shape;194;p24"/>
          <p:cNvSpPr/>
          <p:nvPr/>
        </p:nvSpPr>
        <p:spPr>
          <a:xfrm>
            <a:off x="680350" y="220375"/>
            <a:ext cx="9177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500"/>
              <a:t>تاجیکستان</a:t>
            </a:r>
            <a:endParaRPr b="1"/>
          </a:p>
        </p:txBody>
      </p:sp>
      <p:sp>
        <p:nvSpPr>
          <p:cNvPr id="195" name="Google Shape;195;p24"/>
          <p:cNvSpPr/>
          <p:nvPr/>
        </p:nvSpPr>
        <p:spPr>
          <a:xfrm>
            <a:off x="4104425" y="347550"/>
            <a:ext cx="579600" cy="29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هردو</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solidFill>
      </p:bgPr>
    </p:bg>
    <p:spTree>
      <p:nvGrpSpPr>
        <p:cNvPr id="80" name="Shape 80"/>
        <p:cNvGrpSpPr/>
        <p:nvPr/>
      </p:nvGrpSpPr>
      <p:grpSpPr>
        <a:xfrm>
          <a:off x="0" y="0"/>
          <a:ext cx="0" cy="0"/>
          <a:chOff x="0" y="0"/>
          <a:chExt cx="0" cy="0"/>
        </a:xfrm>
      </p:grpSpPr>
      <p:sp>
        <p:nvSpPr>
          <p:cNvPr id="81" name="Google Shape;81;p14"/>
          <p:cNvSpPr txBox="1"/>
          <p:nvPr/>
        </p:nvSpPr>
        <p:spPr>
          <a:xfrm>
            <a:off x="88850" y="148125"/>
            <a:ext cx="3148200" cy="3000000"/>
          </a:xfrm>
          <a:prstGeom prst="rect">
            <a:avLst/>
          </a:prstGeom>
          <a:solidFill>
            <a:srgbClr val="FF99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ایرانیان روزگار باستان دو فصل سال داشتند، تابستان بزرگ که آغازش با نوروز بود و زمستان بزرگ که آغازش با مهرگان بوده است. مهرگان جشن پایان برداشت محصولات و جشن غلبه فریدون بر ضحاک نیز هست. از این رو، مردم همه ساله، شانزدهم مهرماه را که روز مهر از ماه مهر است، مهرگان نامیده آن را جشن می گرفته اند. جشنی که تا همین اواخر با شکوه و عظمت تمام در سراسر فلات ایران برگزار می شده است. با این همه هنوز هم در مناطقی از ایران و اخیرا ایرانیان خارج کشور  این جشن را برگزار می کنند. گزارش از بهمن سقایی." id="82" name="Google Shape;82;p14" title="استقبال ايرانيان از جشن مهرگان">
            <a:hlinkClick r:id="rId3"/>
          </p:cNvPr>
          <p:cNvPicPr preferRelativeResize="0"/>
          <p:nvPr/>
        </p:nvPicPr>
        <p:blipFill>
          <a:blip r:embed="rId4">
            <a:alphaModFix/>
          </a:blip>
          <a:stretch>
            <a:fillRect/>
          </a:stretch>
        </p:blipFill>
        <p:spPr>
          <a:xfrm>
            <a:off x="0" y="148125"/>
            <a:ext cx="4572025" cy="4151375"/>
          </a:xfrm>
          <a:prstGeom prst="rect">
            <a:avLst/>
          </a:prstGeom>
          <a:noFill/>
          <a:ln>
            <a:noFill/>
          </a:ln>
        </p:spPr>
      </p:pic>
      <p:pic>
        <p:nvPicPr>
          <p:cNvPr id="83" name="Google Shape;83;p14"/>
          <p:cNvPicPr preferRelativeResize="0"/>
          <p:nvPr/>
        </p:nvPicPr>
        <p:blipFill>
          <a:blip r:embed="rId5">
            <a:alphaModFix/>
          </a:blip>
          <a:stretch>
            <a:fillRect/>
          </a:stretch>
        </p:blipFill>
        <p:spPr>
          <a:xfrm>
            <a:off x="88850" y="2725425"/>
            <a:ext cx="8709525" cy="2073700"/>
          </a:xfrm>
          <a:prstGeom prst="rect">
            <a:avLst/>
          </a:prstGeom>
          <a:noFill/>
          <a:ln>
            <a:noFill/>
          </a:ln>
        </p:spPr>
      </p:pic>
      <p:pic>
        <p:nvPicPr>
          <p:cNvPr id="84" name="Google Shape;84;p14"/>
          <p:cNvPicPr preferRelativeResize="0"/>
          <p:nvPr/>
        </p:nvPicPr>
        <p:blipFill>
          <a:blip r:embed="rId6">
            <a:alphaModFix/>
          </a:blip>
          <a:stretch>
            <a:fillRect/>
          </a:stretch>
        </p:blipFill>
        <p:spPr>
          <a:xfrm>
            <a:off x="3780050" y="88875"/>
            <a:ext cx="5253350" cy="3428875"/>
          </a:xfrm>
          <a:prstGeom prst="rect">
            <a:avLst/>
          </a:prstGeom>
          <a:noFill/>
          <a:ln>
            <a:noFill/>
          </a:ln>
        </p:spPr>
      </p:pic>
      <p:sp>
        <p:nvSpPr>
          <p:cNvPr id="85" name="Google Shape;85;p14"/>
          <p:cNvSpPr txBox="1"/>
          <p:nvPr/>
        </p:nvSpPr>
        <p:spPr>
          <a:xfrm>
            <a:off x="3676725" y="246875"/>
            <a:ext cx="5356800" cy="3000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fa" sz="2400"/>
              <a:t>جشن مهرگان شاد و پیروز</a:t>
            </a:r>
            <a:endParaRPr b="1" sz="2400"/>
          </a:p>
        </p:txBody>
      </p:sp>
      <p:pic>
        <p:nvPicPr>
          <p:cNvPr descr="مستند مهرگان - اسطوره مهر ، قیام کاوه آهنگر و فلسفه جشن مهرگان -  کاری از بهرام روشن ضمیر ، تهیه شده در گروه رسانه انجمن فرهنگی ایران زمین افراز" id="86" name="Google Shape;86;p14" title="مستند مهرگان">
            <a:hlinkClick r:id="rId7"/>
          </p:cNvPr>
          <p:cNvPicPr preferRelativeResize="0"/>
          <p:nvPr/>
        </p:nvPicPr>
        <p:blipFill>
          <a:blip r:embed="rId8">
            <a:alphaModFix/>
          </a:blip>
          <a:stretch>
            <a:fillRect/>
          </a:stretch>
        </p:blipFill>
        <p:spPr>
          <a:xfrm>
            <a:off x="5302275" y="999812"/>
            <a:ext cx="2897176" cy="3143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nvSpPr>
        <p:spPr>
          <a:xfrm>
            <a:off x="359175" y="264775"/>
            <a:ext cx="8572500" cy="3898200"/>
          </a:xfrm>
          <a:prstGeom prst="rect">
            <a:avLst/>
          </a:prstGeom>
          <a:noFill/>
          <a:ln>
            <a:noFill/>
          </a:ln>
        </p:spPr>
        <p:txBody>
          <a:bodyPr anchorCtr="0" anchor="t" bIns="91425" lIns="91425" spcFirstLastPara="1" rIns="91425" wrap="square" tIns="91425">
            <a:noAutofit/>
          </a:bodyPr>
          <a:lstStyle/>
          <a:p>
            <a:pPr indent="-381000" lvl="0" marL="457200" rtl="1" algn="r">
              <a:lnSpc>
                <a:spcPct val="115000"/>
              </a:lnSpc>
              <a:spcBef>
                <a:spcPts val="0"/>
              </a:spcBef>
              <a:spcAft>
                <a:spcPts val="0"/>
              </a:spcAft>
              <a:buClr>
                <a:srgbClr val="201F1E"/>
              </a:buClr>
              <a:buSzPts val="2400"/>
              <a:buFont typeface="Roboto"/>
              <a:buChar char="●"/>
            </a:pPr>
            <a:r>
              <a:rPr b="1" lang="fa" sz="2400">
                <a:solidFill>
                  <a:srgbClr val="201F1E"/>
                </a:solidFill>
                <a:highlight>
                  <a:srgbClr val="FFFFFF"/>
                </a:highlight>
                <a:latin typeface="Roboto"/>
                <a:ea typeface="Roboto"/>
                <a:cs typeface="Roboto"/>
                <a:sym typeface="Roboto"/>
              </a:rPr>
              <a:t>جشن مهرگان ٦ روز  در سال است. </a:t>
            </a:r>
            <a:endParaRPr b="1" sz="2400">
              <a:solidFill>
                <a:srgbClr val="201F1E"/>
              </a:solidFill>
              <a:highlight>
                <a:srgbClr val="FFFFFF"/>
              </a:highlight>
              <a:latin typeface="Roboto"/>
              <a:ea typeface="Roboto"/>
              <a:cs typeface="Roboto"/>
              <a:sym typeface="Roboto"/>
            </a:endParaRPr>
          </a:p>
          <a:p>
            <a:pPr indent="-381000" lvl="0" marL="457200" rtl="1" algn="r">
              <a:lnSpc>
                <a:spcPct val="115000"/>
              </a:lnSpc>
              <a:spcBef>
                <a:spcPts val="0"/>
              </a:spcBef>
              <a:spcAft>
                <a:spcPts val="0"/>
              </a:spcAft>
              <a:buClr>
                <a:srgbClr val="201F1E"/>
              </a:buClr>
              <a:buSzPts val="2400"/>
              <a:buFont typeface="Roboto"/>
              <a:buChar char="●"/>
            </a:pPr>
            <a:r>
              <a:rPr b="1" lang="fa" sz="2400">
                <a:solidFill>
                  <a:srgbClr val="201F1E"/>
                </a:solidFill>
                <a:highlight>
                  <a:srgbClr val="FFFFFF"/>
                </a:highlight>
                <a:latin typeface="Roboto"/>
                <a:ea typeface="Roboto"/>
                <a:cs typeface="Roboto"/>
                <a:sym typeface="Roboto"/>
              </a:rPr>
              <a:t>جشن مهرگان در روز مهر از ماه مهر كه آغاز فصل پاییز است انجام مي شود مهرگان جشن شكرگزاري براي برداشت </a:t>
            </a:r>
            <a:r>
              <a:rPr b="1" lang="fa" sz="2400">
                <a:solidFill>
                  <a:srgbClr val="201F1E"/>
                </a:solidFill>
                <a:highlight>
                  <a:srgbClr val="FFFFFF"/>
                </a:highlight>
                <a:latin typeface="Roboto"/>
                <a:ea typeface="Roboto"/>
                <a:cs typeface="Roboto"/>
                <a:sym typeface="Roboto"/>
              </a:rPr>
              <a:t>فرآورده</a:t>
            </a:r>
            <a:r>
              <a:rPr b="1" lang="fa" sz="2400">
                <a:solidFill>
                  <a:srgbClr val="201F1E"/>
                </a:solidFill>
                <a:highlight>
                  <a:srgbClr val="FFFFFF"/>
                </a:highlight>
                <a:latin typeface="Roboto"/>
                <a:ea typeface="Roboto"/>
                <a:cs typeface="Roboto"/>
                <a:sym typeface="Roboto"/>
              </a:rPr>
              <a:t> های کشاورزی است.</a:t>
            </a:r>
            <a:endParaRPr b="1" sz="2400">
              <a:solidFill>
                <a:srgbClr val="201F1E"/>
              </a:solidFill>
              <a:highlight>
                <a:srgbClr val="FFFFFF"/>
              </a:highlight>
              <a:latin typeface="Roboto"/>
              <a:ea typeface="Roboto"/>
              <a:cs typeface="Roboto"/>
              <a:sym typeface="Roboto"/>
            </a:endParaRPr>
          </a:p>
          <a:p>
            <a:pPr indent="0" lvl="0" marL="0" rtl="1" algn="r">
              <a:lnSpc>
                <a:spcPct val="115000"/>
              </a:lnSpc>
              <a:spcBef>
                <a:spcPts val="0"/>
              </a:spcBef>
              <a:spcAft>
                <a:spcPts val="0"/>
              </a:spcAft>
              <a:buNone/>
            </a:pPr>
            <a:r>
              <a:t/>
            </a:r>
            <a:endParaRPr b="1" sz="2400">
              <a:solidFill>
                <a:srgbClr val="201F1E"/>
              </a:solidFill>
              <a:highlight>
                <a:srgbClr val="FFFFFF"/>
              </a:highlight>
              <a:latin typeface="Roboto"/>
              <a:ea typeface="Roboto"/>
              <a:cs typeface="Roboto"/>
              <a:sym typeface="Roboto"/>
            </a:endParaRPr>
          </a:p>
          <a:p>
            <a:pPr indent="-381000" lvl="0" marL="457200" rtl="1" algn="r">
              <a:lnSpc>
                <a:spcPct val="115000"/>
              </a:lnSpc>
              <a:spcBef>
                <a:spcPts val="0"/>
              </a:spcBef>
              <a:spcAft>
                <a:spcPts val="0"/>
              </a:spcAft>
              <a:buClr>
                <a:srgbClr val="201F1E"/>
              </a:buClr>
              <a:buSzPts val="2400"/>
              <a:buFont typeface="Roboto"/>
              <a:buChar char="●"/>
            </a:pPr>
            <a:r>
              <a:rPr b="1" lang="fa" sz="2400">
                <a:solidFill>
                  <a:srgbClr val="201F1E"/>
                </a:solidFill>
                <a:highlight>
                  <a:srgbClr val="FFFFFF"/>
                </a:highlight>
                <a:latin typeface="Roboto"/>
                <a:ea typeface="Roboto"/>
                <a:cs typeface="Roboto"/>
                <a:sym typeface="Roboto"/>
              </a:rPr>
              <a:t>در شاهنامه جشن مهرگان ، جنگي بين فريدون و ضحاك و آزادي شهناز و نواز دخترهاي جمشيد از دست ضحاك بوده است.</a:t>
            </a:r>
            <a:endParaRPr b="1" sz="2400">
              <a:solidFill>
                <a:srgbClr val="201F1E"/>
              </a:solidFill>
              <a:highlight>
                <a:srgbClr val="FFFFFF"/>
              </a:highlight>
              <a:latin typeface="Roboto"/>
              <a:ea typeface="Roboto"/>
              <a:cs typeface="Roboto"/>
              <a:sym typeface="Roboto"/>
            </a:endParaRPr>
          </a:p>
          <a:p>
            <a:pPr indent="0" lvl="0" marL="0" rtl="1" algn="r">
              <a:lnSpc>
                <a:spcPct val="115000"/>
              </a:lnSpc>
              <a:spcBef>
                <a:spcPts val="0"/>
              </a:spcBef>
              <a:spcAft>
                <a:spcPts val="0"/>
              </a:spcAft>
              <a:buNone/>
            </a:pPr>
            <a:r>
              <a:rPr b="1" lang="fa" sz="2400">
                <a:solidFill>
                  <a:srgbClr val="201F1E"/>
                </a:solidFill>
                <a:highlight>
                  <a:srgbClr val="FFFFFF"/>
                </a:highlight>
                <a:latin typeface="Roboto"/>
                <a:ea typeface="Roboto"/>
                <a:cs typeface="Roboto"/>
                <a:sym typeface="Roboto"/>
              </a:rPr>
              <a:t> </a:t>
            </a:r>
            <a:endParaRPr b="1" sz="2400">
              <a:solidFill>
                <a:srgbClr val="201F1E"/>
              </a:solidFill>
              <a:highlight>
                <a:srgbClr val="FFFFFF"/>
              </a:highlight>
              <a:latin typeface="Roboto"/>
              <a:ea typeface="Roboto"/>
              <a:cs typeface="Roboto"/>
              <a:sym typeface="Roboto"/>
            </a:endParaRPr>
          </a:p>
          <a:p>
            <a:pPr indent="-381000" lvl="0" marL="457200" rtl="1" algn="r">
              <a:lnSpc>
                <a:spcPct val="115000"/>
              </a:lnSpc>
              <a:spcBef>
                <a:spcPts val="0"/>
              </a:spcBef>
              <a:spcAft>
                <a:spcPts val="0"/>
              </a:spcAft>
              <a:buClr>
                <a:srgbClr val="201F1E"/>
              </a:buClr>
              <a:buSzPts val="2400"/>
              <a:buFont typeface="Roboto"/>
              <a:buChar char="●"/>
            </a:pPr>
            <a:r>
              <a:rPr b="1" lang="fa" sz="2400">
                <a:solidFill>
                  <a:srgbClr val="201F1E"/>
                </a:solidFill>
                <a:highlight>
                  <a:srgbClr val="FFFFFF"/>
                </a:highlight>
                <a:latin typeface="Roboto"/>
                <a:ea typeface="Roboto"/>
                <a:cs typeface="Roboto"/>
                <a:sym typeface="Roboto"/>
              </a:rPr>
              <a:t>مهرگان جشني بود كه براي هزاران سال در ايران باستان جشن مي گرفتند و از نوروز هم مهم تر بود چون مادرزمين خوراک ايرانيان را مي رساند.</a:t>
            </a:r>
            <a:endParaRPr b="1" sz="2400">
              <a:solidFill>
                <a:srgbClr val="201F1E"/>
              </a:solidFill>
              <a:highlight>
                <a:srgbClr val="FFFFFF"/>
              </a:highlight>
              <a:latin typeface="Roboto"/>
              <a:ea typeface="Roboto"/>
              <a:cs typeface="Roboto"/>
              <a:sym typeface="Roboto"/>
            </a:endParaRPr>
          </a:p>
          <a:p>
            <a:pPr indent="0" lvl="0" marL="0" rtl="1" algn="r">
              <a:lnSpc>
                <a:spcPct val="115000"/>
              </a:lnSpc>
              <a:spcBef>
                <a:spcPts val="0"/>
              </a:spcBef>
              <a:spcAft>
                <a:spcPts val="0"/>
              </a:spcAft>
              <a:buNone/>
            </a:pPr>
            <a:r>
              <a:t/>
            </a:r>
            <a:endParaRPr b="1" sz="2400">
              <a:solidFill>
                <a:srgbClr val="201F1E"/>
              </a:solidFill>
              <a:highlight>
                <a:srgbClr val="FFFFFF"/>
              </a:highlight>
              <a:latin typeface="Roboto"/>
              <a:ea typeface="Roboto"/>
              <a:cs typeface="Roboto"/>
              <a:sym typeface="Roboto"/>
            </a:endParaRPr>
          </a:p>
          <a:p>
            <a:pPr indent="-381000" lvl="0" marL="457200" rtl="1" algn="r">
              <a:lnSpc>
                <a:spcPct val="115000"/>
              </a:lnSpc>
              <a:spcBef>
                <a:spcPts val="0"/>
              </a:spcBef>
              <a:spcAft>
                <a:spcPts val="0"/>
              </a:spcAft>
              <a:buClr>
                <a:srgbClr val="201F1E"/>
              </a:buClr>
              <a:buSzPts val="2400"/>
              <a:buFont typeface="Roboto"/>
              <a:buChar char="●"/>
            </a:pPr>
            <a:r>
              <a:rPr b="1" lang="fa" sz="2400">
                <a:solidFill>
                  <a:srgbClr val="201F1E"/>
                </a:solidFill>
                <a:highlight>
                  <a:srgbClr val="FFFFFF"/>
                </a:highlight>
                <a:latin typeface="Roboto"/>
                <a:ea typeface="Roboto"/>
                <a:cs typeface="Roboto"/>
                <a:sym typeface="Roboto"/>
              </a:rPr>
              <a:t>امروز جشن مهرگان در ايران، تاجيكستان، افغانستان و عراق برگزار مي شود. </a:t>
            </a:r>
            <a:endParaRPr b="1" sz="2400">
              <a:solidFill>
                <a:srgbClr val="201F1E"/>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95" name="Shape 95"/>
        <p:cNvGrpSpPr/>
        <p:nvPr/>
      </p:nvGrpSpPr>
      <p:grpSpPr>
        <a:xfrm>
          <a:off x="0" y="0"/>
          <a:ext cx="0" cy="0"/>
          <a:chOff x="0" y="0"/>
          <a:chExt cx="0" cy="0"/>
        </a:xfrm>
      </p:grpSpPr>
      <p:sp>
        <p:nvSpPr>
          <p:cNvPr id="96" name="Google Shape;96;p16"/>
          <p:cNvSpPr txBox="1"/>
          <p:nvPr/>
        </p:nvSpPr>
        <p:spPr>
          <a:xfrm>
            <a:off x="431025" y="411975"/>
            <a:ext cx="7777500" cy="3898200"/>
          </a:xfrm>
          <a:prstGeom prst="rect">
            <a:avLst/>
          </a:prstGeom>
          <a:noFill/>
          <a:ln>
            <a:noFill/>
          </a:ln>
        </p:spPr>
        <p:txBody>
          <a:bodyPr anchorCtr="0" anchor="t" bIns="91425" lIns="91425" spcFirstLastPara="1" rIns="91425" wrap="square" tIns="91425">
            <a:noAutofit/>
          </a:bodyPr>
          <a:lstStyle/>
          <a:p>
            <a:pPr indent="-358775" lvl="0" marL="457200" rtl="1" algn="r">
              <a:lnSpc>
                <a:spcPct val="115000"/>
              </a:lnSpc>
              <a:spcBef>
                <a:spcPts val="0"/>
              </a:spcBef>
              <a:spcAft>
                <a:spcPts val="0"/>
              </a:spcAft>
              <a:buClr>
                <a:srgbClr val="201F1E"/>
              </a:buClr>
              <a:buSzPts val="2050"/>
              <a:buFont typeface="Roboto"/>
              <a:buChar char="●"/>
            </a:pPr>
            <a:r>
              <a:rPr b="1" lang="fa" sz="2050">
                <a:solidFill>
                  <a:srgbClr val="201F1E"/>
                </a:solidFill>
                <a:highlight>
                  <a:schemeClr val="lt1"/>
                </a:highlight>
                <a:latin typeface="Roboto"/>
                <a:ea typeface="Roboto"/>
                <a:cs typeface="Roboto"/>
                <a:sym typeface="Roboto"/>
              </a:rPr>
              <a:t>جشن</a:t>
            </a:r>
            <a:r>
              <a:rPr b="1" lang="fa" sz="2050">
                <a:solidFill>
                  <a:srgbClr val="201F1E"/>
                </a:solidFill>
                <a:highlight>
                  <a:srgbClr val="FFFFFF"/>
                </a:highlight>
                <a:latin typeface="Roboto"/>
                <a:ea typeface="Roboto"/>
                <a:cs typeface="Roboto"/>
                <a:sym typeface="Roboto"/>
              </a:rPr>
              <a:t> مهرگان ٦ روز  در سال است. </a:t>
            </a:r>
            <a:endParaRPr b="1" sz="2050">
              <a:solidFill>
                <a:srgbClr val="201F1E"/>
              </a:solidFill>
              <a:highlight>
                <a:srgbClr val="FFFFFF"/>
              </a:highlight>
              <a:latin typeface="Roboto"/>
              <a:ea typeface="Roboto"/>
              <a:cs typeface="Roboto"/>
              <a:sym typeface="Roboto"/>
            </a:endParaRPr>
          </a:p>
          <a:p>
            <a:pPr indent="-358775" lvl="0" marL="457200" rtl="1" algn="r">
              <a:lnSpc>
                <a:spcPct val="115000"/>
              </a:lnSpc>
              <a:spcBef>
                <a:spcPts val="0"/>
              </a:spcBef>
              <a:spcAft>
                <a:spcPts val="0"/>
              </a:spcAft>
              <a:buClr>
                <a:srgbClr val="201F1E"/>
              </a:buClr>
              <a:buSzPts val="2050"/>
              <a:buFont typeface="Roboto"/>
              <a:buChar char="●"/>
            </a:pPr>
            <a:r>
              <a:rPr b="1" lang="fa" sz="2050">
                <a:solidFill>
                  <a:srgbClr val="201F1E"/>
                </a:solidFill>
                <a:highlight>
                  <a:srgbClr val="FFFFFF"/>
                </a:highlight>
                <a:latin typeface="Roboto"/>
                <a:ea typeface="Roboto"/>
                <a:cs typeface="Roboto"/>
                <a:sym typeface="Roboto"/>
              </a:rPr>
              <a:t>جشن مهرگان در روز مهر از ماه مهر كه آغاز فصل پاییز است انجام مي شود مهرگان جشن شكر گذاري براي برداشت محصولات است.</a:t>
            </a:r>
            <a:endParaRPr b="1" sz="2050">
              <a:solidFill>
                <a:srgbClr val="201F1E"/>
              </a:solidFill>
              <a:highlight>
                <a:srgbClr val="FFFFFF"/>
              </a:highlight>
              <a:latin typeface="Roboto"/>
              <a:ea typeface="Roboto"/>
              <a:cs typeface="Roboto"/>
              <a:sym typeface="Roboto"/>
            </a:endParaRPr>
          </a:p>
          <a:p>
            <a:pPr indent="0" lvl="0" marL="0" rtl="1" algn="r">
              <a:lnSpc>
                <a:spcPct val="115000"/>
              </a:lnSpc>
              <a:spcBef>
                <a:spcPts val="0"/>
              </a:spcBef>
              <a:spcAft>
                <a:spcPts val="0"/>
              </a:spcAft>
              <a:buNone/>
            </a:pPr>
            <a:r>
              <a:t/>
            </a:r>
            <a:endParaRPr b="1" sz="2050">
              <a:solidFill>
                <a:srgbClr val="201F1E"/>
              </a:solidFill>
              <a:highlight>
                <a:srgbClr val="FFFFFF"/>
              </a:highlight>
              <a:latin typeface="Roboto"/>
              <a:ea typeface="Roboto"/>
              <a:cs typeface="Roboto"/>
              <a:sym typeface="Roboto"/>
            </a:endParaRPr>
          </a:p>
          <a:p>
            <a:pPr indent="-358775" lvl="0" marL="457200" rtl="1" algn="r">
              <a:lnSpc>
                <a:spcPct val="115000"/>
              </a:lnSpc>
              <a:spcBef>
                <a:spcPts val="0"/>
              </a:spcBef>
              <a:spcAft>
                <a:spcPts val="0"/>
              </a:spcAft>
              <a:buClr>
                <a:srgbClr val="201F1E"/>
              </a:buClr>
              <a:buSzPts val="2050"/>
              <a:buFont typeface="Roboto"/>
              <a:buChar char="●"/>
            </a:pPr>
            <a:r>
              <a:rPr b="1" lang="fa" sz="2050">
                <a:solidFill>
                  <a:srgbClr val="201F1E"/>
                </a:solidFill>
                <a:highlight>
                  <a:srgbClr val="FFFFFF"/>
                </a:highlight>
                <a:latin typeface="Roboto"/>
                <a:ea typeface="Roboto"/>
                <a:cs typeface="Roboto"/>
                <a:sym typeface="Roboto"/>
              </a:rPr>
              <a:t>در شاهنامه جشن مهرگان ، جنگي بين فريدون وضحاك و آزادي شهناز و نواز دخترهاي جمشيد از دست ضحاك بوده است.</a:t>
            </a:r>
            <a:endParaRPr b="1" sz="2050">
              <a:solidFill>
                <a:srgbClr val="201F1E"/>
              </a:solidFill>
              <a:highlight>
                <a:srgbClr val="FFFFFF"/>
              </a:highlight>
              <a:latin typeface="Roboto"/>
              <a:ea typeface="Roboto"/>
              <a:cs typeface="Roboto"/>
              <a:sym typeface="Roboto"/>
            </a:endParaRPr>
          </a:p>
          <a:p>
            <a:pPr indent="0" lvl="0" marL="0" rtl="1" algn="r">
              <a:lnSpc>
                <a:spcPct val="115000"/>
              </a:lnSpc>
              <a:spcBef>
                <a:spcPts val="0"/>
              </a:spcBef>
              <a:spcAft>
                <a:spcPts val="0"/>
              </a:spcAft>
              <a:buNone/>
            </a:pPr>
            <a:r>
              <a:rPr b="1" lang="fa" sz="2050">
                <a:solidFill>
                  <a:srgbClr val="201F1E"/>
                </a:solidFill>
                <a:highlight>
                  <a:srgbClr val="FFFFFF"/>
                </a:highlight>
                <a:latin typeface="Roboto"/>
                <a:ea typeface="Roboto"/>
                <a:cs typeface="Roboto"/>
                <a:sym typeface="Roboto"/>
              </a:rPr>
              <a:t> </a:t>
            </a:r>
            <a:endParaRPr b="1" sz="2050">
              <a:solidFill>
                <a:srgbClr val="201F1E"/>
              </a:solidFill>
              <a:highlight>
                <a:srgbClr val="FFFFFF"/>
              </a:highlight>
              <a:latin typeface="Roboto"/>
              <a:ea typeface="Roboto"/>
              <a:cs typeface="Roboto"/>
              <a:sym typeface="Roboto"/>
            </a:endParaRPr>
          </a:p>
          <a:p>
            <a:pPr indent="-358775" lvl="0" marL="457200" rtl="1" algn="r">
              <a:lnSpc>
                <a:spcPct val="115000"/>
              </a:lnSpc>
              <a:spcBef>
                <a:spcPts val="0"/>
              </a:spcBef>
              <a:spcAft>
                <a:spcPts val="0"/>
              </a:spcAft>
              <a:buClr>
                <a:srgbClr val="201F1E"/>
              </a:buClr>
              <a:buSzPts val="2050"/>
              <a:buFont typeface="Roboto"/>
              <a:buChar char="●"/>
            </a:pPr>
            <a:r>
              <a:rPr b="1" lang="fa" sz="2050">
                <a:solidFill>
                  <a:srgbClr val="201F1E"/>
                </a:solidFill>
                <a:highlight>
                  <a:srgbClr val="FFFFFF"/>
                </a:highlight>
                <a:latin typeface="Roboto"/>
                <a:ea typeface="Roboto"/>
                <a:cs typeface="Roboto"/>
                <a:sym typeface="Roboto"/>
              </a:rPr>
              <a:t>مهرگان جشني بود كه براي هزاران سال در ايران باستان جشن مي گرفتند و از نوروز هم مهم تر بود چون مادرزمين خوراک ايرانيان را مي رساند.</a:t>
            </a:r>
            <a:endParaRPr b="1" sz="2050">
              <a:solidFill>
                <a:srgbClr val="201F1E"/>
              </a:solidFill>
              <a:highlight>
                <a:srgbClr val="FFFFFF"/>
              </a:highlight>
              <a:latin typeface="Roboto"/>
              <a:ea typeface="Roboto"/>
              <a:cs typeface="Roboto"/>
              <a:sym typeface="Roboto"/>
            </a:endParaRPr>
          </a:p>
          <a:p>
            <a:pPr indent="0" lvl="0" marL="0" rtl="1" algn="r">
              <a:lnSpc>
                <a:spcPct val="115000"/>
              </a:lnSpc>
              <a:spcBef>
                <a:spcPts val="0"/>
              </a:spcBef>
              <a:spcAft>
                <a:spcPts val="0"/>
              </a:spcAft>
              <a:buNone/>
            </a:pPr>
            <a:r>
              <a:t/>
            </a:r>
            <a:endParaRPr b="1" sz="2050">
              <a:solidFill>
                <a:srgbClr val="201F1E"/>
              </a:solidFill>
              <a:highlight>
                <a:srgbClr val="FFFFFF"/>
              </a:highlight>
              <a:latin typeface="Roboto"/>
              <a:ea typeface="Roboto"/>
              <a:cs typeface="Roboto"/>
              <a:sym typeface="Roboto"/>
            </a:endParaRPr>
          </a:p>
          <a:p>
            <a:pPr indent="-358775" lvl="0" marL="457200" rtl="1" algn="r">
              <a:lnSpc>
                <a:spcPct val="115000"/>
              </a:lnSpc>
              <a:spcBef>
                <a:spcPts val="0"/>
              </a:spcBef>
              <a:spcAft>
                <a:spcPts val="0"/>
              </a:spcAft>
              <a:buClr>
                <a:srgbClr val="201F1E"/>
              </a:buClr>
              <a:buSzPts val="2050"/>
              <a:buFont typeface="Roboto"/>
              <a:buChar char="●"/>
            </a:pPr>
            <a:r>
              <a:rPr b="1" lang="fa" sz="2050">
                <a:solidFill>
                  <a:srgbClr val="201F1E"/>
                </a:solidFill>
                <a:highlight>
                  <a:srgbClr val="FFFFFF"/>
                </a:highlight>
                <a:latin typeface="Roboto"/>
                <a:ea typeface="Roboto"/>
                <a:cs typeface="Roboto"/>
                <a:sym typeface="Roboto"/>
              </a:rPr>
              <a:t>امروز جشن مهرگان در ايران، تاجيكستان، افغانستان و عراق برگزار مي شود. </a:t>
            </a:r>
            <a:endParaRPr b="1" sz="2050">
              <a:solidFill>
                <a:srgbClr val="201F1E"/>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nvSpPr>
        <p:spPr>
          <a:xfrm>
            <a:off x="327650" y="188650"/>
            <a:ext cx="8688300" cy="37866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b="1" lang="fa" sz="1800"/>
              <a:t>مهرگان یا جشن مهر یکی از بزرگ ترین جشن های ایران است که در ماه مهر برگزار می شود. مهرگان پس از نوروز بزرگ ترین جشن ایرانیان باستان بوده است. این جشن در روزهای آغازین فصل پاییز برگزار می شود.. این جشن در مهر روز آغاز می شود و شش روز به درازا می انجامد. در زمان ساسانیان بر این باور بودند که </a:t>
            </a:r>
            <a:r>
              <a:rPr b="1" lang="fa" sz="1800"/>
              <a:t>اهورامزد</a:t>
            </a:r>
            <a:r>
              <a:rPr b="1" lang="fa" sz="1800">
                <a:solidFill>
                  <a:srgbClr val="CC0000"/>
                </a:solidFill>
              </a:rPr>
              <a:t>ا</a:t>
            </a:r>
            <a:r>
              <a:rPr b="1" lang="fa" sz="1800">
                <a:solidFill>
                  <a:srgbClr val="CC0000"/>
                </a:solidFill>
              </a:rPr>
              <a:t> یاقوت</a:t>
            </a:r>
            <a:r>
              <a:rPr b="1" lang="fa" sz="1800"/>
              <a:t> را در روز نوروز و </a:t>
            </a:r>
            <a:r>
              <a:rPr b="1" lang="fa" sz="1800">
                <a:solidFill>
                  <a:srgbClr val="38761D"/>
                </a:solidFill>
              </a:rPr>
              <a:t>زبرجد</a:t>
            </a:r>
            <a:r>
              <a:rPr b="1" lang="fa" sz="1800"/>
              <a:t> را در روز مهرگان آفریده است و از دیر باز ایرانیان بر این باور بودند که در این روز کاوه آهنگر علیه ضحاک به پاخواست و فریدون بر اژی دهاک (ضحاک) چیره شد. مهرگان نیز همانند نوروز با آیین یگانه و آداب و رسوم ویژه برگزار می شود. مهر یا میترا در زبان فارسی به معنای فروغ، روشنایی، دوستی، پیوستگی، پیوند و مهربانی است و ضد دروغ، دروغگویی، پیمان شکنی و نامهربانی کردن است. فلسفه جشن مهرگان سپاسگزاری از خداوند برای </a:t>
            </a:r>
            <a:r>
              <a:rPr b="1" lang="fa" sz="1800"/>
              <a:t>نعمت</a:t>
            </a:r>
            <a:r>
              <a:rPr b="1" lang="fa" sz="1800"/>
              <a:t> هایی است که به انسان ارزانی داشته و استوار کردن دوستی ها و مهرورزی میان انسان هاست.ا</a:t>
            </a:r>
            <a:endParaRPr b="1" sz="1800"/>
          </a:p>
        </p:txBody>
      </p:sp>
      <p:sp>
        <p:nvSpPr>
          <p:cNvPr id="102" name="Google Shape;102;p17"/>
          <p:cNvSpPr txBox="1"/>
          <p:nvPr/>
        </p:nvSpPr>
        <p:spPr>
          <a:xfrm>
            <a:off x="754650" y="4430975"/>
            <a:ext cx="83895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fa" sz="1800">
                <a:solidFill>
                  <a:srgbClr val="FF0000"/>
                </a:solidFill>
              </a:rPr>
              <a:t>اسم های مفرد را با دایره قرمز و اسم های جمع را با</a:t>
            </a:r>
            <a:r>
              <a:rPr b="1" lang="fa" sz="1800">
                <a:solidFill>
                  <a:srgbClr val="38761D"/>
                </a:solidFill>
              </a:rPr>
              <a:t> </a:t>
            </a:r>
            <a:r>
              <a:rPr b="1" lang="fa" sz="1800">
                <a:solidFill>
                  <a:srgbClr val="38761D"/>
                </a:solidFill>
              </a:rPr>
              <a:t>چهارگوش</a:t>
            </a:r>
            <a:r>
              <a:rPr b="1" lang="fa" sz="1800">
                <a:solidFill>
                  <a:srgbClr val="38761D"/>
                </a:solidFill>
              </a:rPr>
              <a:t> سبز</a:t>
            </a:r>
            <a:r>
              <a:rPr b="1" lang="fa" sz="1800">
                <a:solidFill>
                  <a:srgbClr val="FF0000"/>
                </a:solidFill>
              </a:rPr>
              <a:t> نشان بدهید و در چند به کار ببرید .ا</a:t>
            </a:r>
            <a:endParaRPr b="1" sz="1800">
              <a:solidFill>
                <a:srgbClr val="FF0000"/>
              </a:solidFill>
            </a:endParaRPr>
          </a:p>
        </p:txBody>
      </p:sp>
      <p:sp>
        <p:nvSpPr>
          <p:cNvPr id="103" name="Google Shape;103;p17"/>
          <p:cNvSpPr/>
          <p:nvPr/>
        </p:nvSpPr>
        <p:spPr>
          <a:xfrm>
            <a:off x="640850" y="3874450"/>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a:off x="1251125" y="36689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5153425" y="188650"/>
            <a:ext cx="665400" cy="4617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a:off x="7708775" y="23682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a:off x="7321525" y="188650"/>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a:off x="1537800" y="36689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1450475" y="36689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1450475" y="36689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1340650" y="36416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1283800" y="36689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1251125" y="3614375"/>
            <a:ext cx="456900" cy="461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327650" y="3795600"/>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640850" y="3924850"/>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541675" y="3795600"/>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a:off x="458300" y="3738600"/>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a:off x="410675" y="3641675"/>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p:nvPr/>
        </p:nvSpPr>
        <p:spPr>
          <a:xfrm>
            <a:off x="327650" y="3614375"/>
            <a:ext cx="496500" cy="516300"/>
          </a:xfrm>
          <a:prstGeom prst="rect">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7"/>
          <p:cNvSpPr/>
          <p:nvPr/>
        </p:nvSpPr>
        <p:spPr>
          <a:xfrm>
            <a:off x="1191550" y="4254900"/>
            <a:ext cx="149100" cy="461700"/>
          </a:xfrm>
          <a:prstGeom prst="up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7"/>
          <p:cNvSpPr txBox="1"/>
          <p:nvPr/>
        </p:nvSpPr>
        <p:spPr>
          <a:xfrm>
            <a:off x="3872525" y="4905200"/>
            <a:ext cx="3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2" name="Google Shape;122;p17"/>
          <p:cNvSpPr txBox="1"/>
          <p:nvPr/>
        </p:nvSpPr>
        <p:spPr>
          <a:xfrm>
            <a:off x="4875400" y="3975250"/>
            <a:ext cx="4051200" cy="41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fa" sz="1500">
                <a:solidFill>
                  <a:srgbClr val="0000FF"/>
                </a:solidFill>
              </a:rPr>
              <a:t>زیر صفت ها خط بکشید و سپس در جمله بکار ببرید.ا </a:t>
            </a:r>
            <a:endParaRPr b="1" sz="1500">
              <a:solidFill>
                <a:srgbClr val="0000FF"/>
              </a:solidFill>
            </a:endParaRPr>
          </a:p>
        </p:txBody>
      </p:sp>
      <p:cxnSp>
        <p:nvCxnSpPr>
          <p:cNvPr id="123" name="Google Shape;123;p17"/>
          <p:cNvCxnSpPr/>
          <p:nvPr/>
        </p:nvCxnSpPr>
        <p:spPr>
          <a:xfrm flipH="1">
            <a:off x="5944750" y="587750"/>
            <a:ext cx="816300" cy="17100"/>
          </a:xfrm>
          <a:prstGeom prst="straightConnector1">
            <a:avLst/>
          </a:prstGeom>
          <a:noFill/>
          <a:ln cap="flat" cmpd="sng" w="28575">
            <a:solidFill>
              <a:srgbClr val="0000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8"/>
          <p:cNvPicPr preferRelativeResize="0"/>
          <p:nvPr/>
        </p:nvPicPr>
        <p:blipFill>
          <a:blip r:embed="rId3">
            <a:alphaModFix/>
          </a:blip>
          <a:stretch>
            <a:fillRect/>
          </a:stretch>
        </p:blipFill>
        <p:spPr>
          <a:xfrm>
            <a:off x="245375" y="72200"/>
            <a:ext cx="8367301" cy="4985050"/>
          </a:xfrm>
          <a:prstGeom prst="rect">
            <a:avLst/>
          </a:prstGeom>
          <a:noFill/>
          <a:ln>
            <a:noFill/>
          </a:ln>
        </p:spPr>
      </p:pic>
      <p:sp>
        <p:nvSpPr>
          <p:cNvPr id="129" name="Google Shape;129;p18"/>
          <p:cNvSpPr txBox="1"/>
          <p:nvPr/>
        </p:nvSpPr>
        <p:spPr>
          <a:xfrm>
            <a:off x="4627975" y="187925"/>
            <a:ext cx="2448000" cy="347100"/>
          </a:xfrm>
          <a:prstGeom prst="rect">
            <a:avLst/>
          </a:prstGeom>
          <a:noFill/>
          <a:ln>
            <a:noFill/>
          </a:ln>
        </p:spPr>
        <p:txBody>
          <a:bodyPr anchorCtr="0" anchor="t" bIns="91425" lIns="91425" spcFirstLastPara="1" rIns="91425" wrap="square" tIns="91425">
            <a:noAutofit/>
          </a:bodyPr>
          <a:lstStyle/>
          <a:p>
            <a:pPr indent="0" lvl="0" marL="0" rtl="1" algn="r">
              <a:spcBef>
                <a:spcPts val="0"/>
              </a:spcBef>
              <a:spcAft>
                <a:spcPts val="0"/>
              </a:spcAft>
              <a:buNone/>
            </a:pPr>
            <a:r>
              <a:rPr b="1" lang="fa" sz="1800">
                <a:solidFill>
                  <a:schemeClr val="dk2"/>
                </a:solidFill>
              </a:rPr>
              <a:t>کشور های همسایه ایران</a:t>
            </a:r>
            <a:endParaRPr b="1"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9"/>
          <p:cNvPicPr preferRelativeResize="0"/>
          <p:nvPr/>
        </p:nvPicPr>
        <p:blipFill>
          <a:blip r:embed="rId3">
            <a:alphaModFix/>
          </a:blip>
          <a:stretch>
            <a:fillRect/>
          </a:stretch>
        </p:blipFill>
        <p:spPr>
          <a:xfrm>
            <a:off x="119350" y="123450"/>
            <a:ext cx="8728850" cy="4896575"/>
          </a:xfrm>
          <a:prstGeom prst="rect">
            <a:avLst/>
          </a:prstGeom>
          <a:noFill/>
          <a:ln>
            <a:noFill/>
          </a:ln>
        </p:spPr>
      </p:pic>
      <p:sp>
        <p:nvSpPr>
          <p:cNvPr id="135" name="Google Shape;135;p19"/>
          <p:cNvSpPr txBox="1"/>
          <p:nvPr/>
        </p:nvSpPr>
        <p:spPr>
          <a:xfrm>
            <a:off x="1087050" y="-44225"/>
            <a:ext cx="1523700" cy="56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کشور آذربایجان</a:t>
            </a:r>
            <a:endParaRPr b="1" i="0" sz="2000" u="none" cap="none" strike="noStrike">
              <a:solidFill>
                <a:srgbClr val="000000"/>
              </a:solidFill>
              <a:latin typeface="Trebuchet MS"/>
              <a:ea typeface="Trebuchet MS"/>
              <a:cs typeface="Trebuchet MS"/>
              <a:sym typeface="Trebuchet MS"/>
            </a:endParaRPr>
          </a:p>
        </p:txBody>
      </p:sp>
      <p:sp>
        <p:nvSpPr>
          <p:cNvPr id="136" name="Google Shape;136;p19"/>
          <p:cNvSpPr txBox="1"/>
          <p:nvPr/>
        </p:nvSpPr>
        <p:spPr>
          <a:xfrm>
            <a:off x="4811175" y="123450"/>
            <a:ext cx="1177200" cy="56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lang="fa" sz="2000">
                <a:latin typeface="Trebuchet MS"/>
                <a:ea typeface="Trebuchet MS"/>
                <a:cs typeface="Trebuchet MS"/>
                <a:sym typeface="Trebuchet MS"/>
              </a:rPr>
              <a:t>ترکمنستان</a:t>
            </a:r>
            <a:endParaRPr b="1" i="0" sz="2000" u="none" cap="none" strike="noStrike">
              <a:solidFill>
                <a:srgbClr val="000000"/>
              </a:solidFill>
              <a:latin typeface="Trebuchet MS"/>
              <a:ea typeface="Trebuchet MS"/>
              <a:cs typeface="Trebuchet MS"/>
              <a:sym typeface="Trebuchet MS"/>
            </a:endParaRPr>
          </a:p>
        </p:txBody>
      </p:sp>
      <p:sp>
        <p:nvSpPr>
          <p:cNvPr id="137" name="Google Shape;137;p19"/>
          <p:cNvSpPr txBox="1"/>
          <p:nvPr/>
        </p:nvSpPr>
        <p:spPr>
          <a:xfrm>
            <a:off x="1482200" y="1161750"/>
            <a:ext cx="996000" cy="56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ترکیه</a:t>
            </a:r>
            <a:endParaRPr b="1" i="0" sz="2000" u="none" cap="none" strike="noStrike">
              <a:solidFill>
                <a:srgbClr val="000000"/>
              </a:solidFill>
              <a:latin typeface="Trebuchet MS"/>
              <a:ea typeface="Trebuchet MS"/>
              <a:cs typeface="Trebuchet MS"/>
              <a:sym typeface="Trebuchet MS"/>
            </a:endParaRPr>
          </a:p>
        </p:txBody>
      </p:sp>
      <p:sp>
        <p:nvSpPr>
          <p:cNvPr id="138" name="Google Shape;138;p19"/>
          <p:cNvSpPr txBox="1"/>
          <p:nvPr/>
        </p:nvSpPr>
        <p:spPr>
          <a:xfrm>
            <a:off x="5904900" y="2060475"/>
            <a:ext cx="1085100" cy="56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افغانستان </a:t>
            </a:r>
            <a:endParaRPr b="1" i="0" sz="2000" u="none" cap="none" strike="noStrike">
              <a:solidFill>
                <a:srgbClr val="000000"/>
              </a:solidFill>
              <a:latin typeface="Trebuchet MS"/>
              <a:ea typeface="Trebuchet MS"/>
              <a:cs typeface="Trebuchet MS"/>
              <a:sym typeface="Trebuchet MS"/>
            </a:endParaRPr>
          </a:p>
        </p:txBody>
      </p:sp>
      <p:sp>
        <p:nvSpPr>
          <p:cNvPr id="139" name="Google Shape;139;p19"/>
          <p:cNvSpPr txBox="1"/>
          <p:nvPr/>
        </p:nvSpPr>
        <p:spPr>
          <a:xfrm>
            <a:off x="6574675" y="3600325"/>
            <a:ext cx="868500" cy="500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پاکستان  </a:t>
            </a:r>
            <a:endParaRPr b="1" i="0" sz="2000" u="none" cap="none" strike="noStrike">
              <a:solidFill>
                <a:srgbClr val="000000"/>
              </a:solidFill>
              <a:latin typeface="Trebuchet MS"/>
              <a:ea typeface="Trebuchet MS"/>
              <a:cs typeface="Trebuchet MS"/>
              <a:sym typeface="Trebuchet MS"/>
            </a:endParaRPr>
          </a:p>
        </p:txBody>
      </p:sp>
      <p:sp>
        <p:nvSpPr>
          <p:cNvPr id="140" name="Google Shape;140;p19"/>
          <p:cNvSpPr txBox="1"/>
          <p:nvPr/>
        </p:nvSpPr>
        <p:spPr>
          <a:xfrm>
            <a:off x="2281450" y="4020900"/>
            <a:ext cx="996000" cy="49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عربستان </a:t>
            </a:r>
            <a:endParaRPr b="1" i="0" sz="2000" u="none" cap="none" strike="noStrike">
              <a:solidFill>
                <a:srgbClr val="000000"/>
              </a:solidFill>
              <a:latin typeface="Trebuchet MS"/>
              <a:ea typeface="Trebuchet MS"/>
              <a:cs typeface="Trebuchet MS"/>
              <a:sym typeface="Trebuchet MS"/>
            </a:endParaRPr>
          </a:p>
        </p:txBody>
      </p:sp>
      <p:sp>
        <p:nvSpPr>
          <p:cNvPr id="141" name="Google Shape;141;p19"/>
          <p:cNvSpPr txBox="1"/>
          <p:nvPr/>
        </p:nvSpPr>
        <p:spPr>
          <a:xfrm>
            <a:off x="1801650" y="2288850"/>
            <a:ext cx="809100" cy="565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عراق</a:t>
            </a:r>
            <a:endParaRPr b="1" i="0" sz="2000" u="none" cap="none" strike="noStrike">
              <a:solidFill>
                <a:srgbClr val="000000"/>
              </a:solidFill>
              <a:latin typeface="Trebuchet MS"/>
              <a:ea typeface="Trebuchet MS"/>
              <a:cs typeface="Trebuchet MS"/>
              <a:sym typeface="Trebuchet MS"/>
            </a:endParaRPr>
          </a:p>
        </p:txBody>
      </p:sp>
      <p:sp>
        <p:nvSpPr>
          <p:cNvPr id="142" name="Google Shape;142;p19"/>
          <p:cNvSpPr txBox="1"/>
          <p:nvPr/>
        </p:nvSpPr>
        <p:spPr>
          <a:xfrm>
            <a:off x="243150" y="2957725"/>
            <a:ext cx="1177200" cy="49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1" algn="ctr">
              <a:lnSpc>
                <a:spcPct val="100000"/>
              </a:lnSpc>
              <a:spcBef>
                <a:spcPts val="0"/>
              </a:spcBef>
              <a:spcAft>
                <a:spcPts val="0"/>
              </a:spcAft>
              <a:buClr>
                <a:srgbClr val="000000"/>
              </a:buClr>
              <a:buSzPts val="2400"/>
              <a:buFont typeface="Arial"/>
              <a:buNone/>
            </a:pPr>
            <a:r>
              <a:rPr b="1" lang="fa" sz="2000">
                <a:latin typeface="Trebuchet MS"/>
                <a:ea typeface="Trebuchet MS"/>
                <a:cs typeface="Trebuchet MS"/>
                <a:sym typeface="Trebuchet MS"/>
              </a:rPr>
              <a:t>تاجیکستان</a:t>
            </a:r>
            <a:endParaRPr b="1" i="0" sz="2000" u="none" cap="none" strike="noStrike">
              <a:solidFill>
                <a:srgbClr val="000000"/>
              </a:solidFill>
              <a:latin typeface="Trebuchet MS"/>
              <a:ea typeface="Trebuchet MS"/>
              <a:cs typeface="Trebuchet MS"/>
              <a:sym typeface="Trebuchet MS"/>
            </a:endParaRPr>
          </a:p>
        </p:txBody>
      </p:sp>
      <p:sp>
        <p:nvSpPr>
          <p:cNvPr id="143" name="Google Shape;143;p19"/>
          <p:cNvSpPr txBox="1"/>
          <p:nvPr/>
        </p:nvSpPr>
        <p:spPr>
          <a:xfrm>
            <a:off x="-541550" y="2097075"/>
            <a:ext cx="660900" cy="49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000">
                <a:latin typeface="Trebuchet MS"/>
                <a:ea typeface="Trebuchet MS"/>
                <a:cs typeface="Trebuchet MS"/>
                <a:sym typeface="Trebuchet MS"/>
              </a:rPr>
              <a:t>باختر</a:t>
            </a:r>
            <a:endParaRPr b="1" sz="2000">
              <a:latin typeface="Trebuchet MS"/>
              <a:ea typeface="Trebuchet MS"/>
              <a:cs typeface="Trebuchet MS"/>
              <a:sym typeface="Trebuchet MS"/>
            </a:endParaRPr>
          </a:p>
        </p:txBody>
      </p:sp>
      <p:sp>
        <p:nvSpPr>
          <p:cNvPr id="144" name="Google Shape;144;p19"/>
          <p:cNvSpPr txBox="1"/>
          <p:nvPr/>
        </p:nvSpPr>
        <p:spPr>
          <a:xfrm>
            <a:off x="8717250" y="2252300"/>
            <a:ext cx="660900" cy="49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000">
                <a:latin typeface="Trebuchet MS"/>
                <a:ea typeface="Trebuchet MS"/>
                <a:cs typeface="Trebuchet MS"/>
                <a:sym typeface="Trebuchet MS"/>
              </a:rPr>
              <a:t>خاور</a:t>
            </a:r>
            <a:endParaRPr b="1" sz="2000">
              <a:latin typeface="Trebuchet MS"/>
              <a:ea typeface="Trebuchet MS"/>
              <a:cs typeface="Trebuchet MS"/>
              <a:sym typeface="Trebuchet MS"/>
            </a:endParaRPr>
          </a:p>
        </p:txBody>
      </p:sp>
      <p:sp>
        <p:nvSpPr>
          <p:cNvPr id="145" name="Google Shape;145;p19"/>
          <p:cNvSpPr txBox="1"/>
          <p:nvPr/>
        </p:nvSpPr>
        <p:spPr>
          <a:xfrm>
            <a:off x="3630675" y="62375"/>
            <a:ext cx="712500" cy="49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000">
                <a:latin typeface="Trebuchet MS"/>
                <a:ea typeface="Trebuchet MS"/>
                <a:cs typeface="Trebuchet MS"/>
                <a:sym typeface="Trebuchet MS"/>
              </a:rPr>
              <a:t>شمال</a:t>
            </a:r>
            <a:endParaRPr b="1" sz="2000">
              <a:latin typeface="Trebuchet MS"/>
              <a:ea typeface="Trebuchet MS"/>
              <a:cs typeface="Trebuchet MS"/>
              <a:sym typeface="Trebuchet MS"/>
            </a:endParaRPr>
          </a:p>
        </p:txBody>
      </p:sp>
      <p:sp>
        <p:nvSpPr>
          <p:cNvPr id="146" name="Google Shape;146;p19"/>
          <p:cNvSpPr txBox="1"/>
          <p:nvPr/>
        </p:nvSpPr>
        <p:spPr>
          <a:xfrm>
            <a:off x="4297875" y="4724250"/>
            <a:ext cx="809100" cy="492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fa" sz="2000">
                <a:latin typeface="Trebuchet MS"/>
                <a:ea typeface="Trebuchet MS"/>
                <a:cs typeface="Trebuchet MS"/>
                <a:sym typeface="Trebuchet MS"/>
              </a:rPr>
              <a:t>جنوب</a:t>
            </a:r>
            <a:endParaRPr b="1" sz="2000">
              <a:latin typeface="Trebuchet MS"/>
              <a:ea typeface="Trebuchet MS"/>
              <a:cs typeface="Trebuchet MS"/>
              <a:sym typeface="Trebuchet MS"/>
            </a:endParaRPr>
          </a:p>
        </p:txBody>
      </p:sp>
      <p:sp>
        <p:nvSpPr>
          <p:cNvPr id="147" name="Google Shape;147;p19"/>
          <p:cNvSpPr txBox="1"/>
          <p:nvPr/>
        </p:nvSpPr>
        <p:spPr>
          <a:xfrm>
            <a:off x="6889050" y="123450"/>
            <a:ext cx="2742600" cy="875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fa" sz="2000" u="none" cap="none" strike="noStrike">
                <a:solidFill>
                  <a:srgbClr val="000000"/>
                </a:solidFill>
                <a:latin typeface="Trebuchet MS"/>
                <a:ea typeface="Trebuchet MS"/>
                <a:cs typeface="Trebuchet MS"/>
                <a:sym typeface="Trebuchet MS"/>
              </a:rPr>
              <a:t>همسایه های ایران را در جای مناسب روی نقشه بگذارید.</a:t>
            </a:r>
            <a:r>
              <a:rPr b="1" i="0" lang="fa" sz="2000" u="none" cap="none" strike="noStrike">
                <a:solidFill>
                  <a:srgbClr val="FFFFFF"/>
                </a:solidFill>
                <a:latin typeface="Trebuchet MS"/>
                <a:ea typeface="Trebuchet MS"/>
                <a:cs typeface="Trebuchet MS"/>
                <a:sym typeface="Trebuchet MS"/>
              </a:rPr>
              <a:t>ا</a:t>
            </a:r>
            <a:endParaRPr b="1" i="0" sz="20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0"/>
          <p:cNvPicPr preferRelativeResize="0"/>
          <p:nvPr/>
        </p:nvPicPr>
        <p:blipFill>
          <a:blip r:embed="rId3">
            <a:alphaModFix/>
          </a:blip>
          <a:stretch>
            <a:fillRect/>
          </a:stretch>
        </p:blipFill>
        <p:spPr>
          <a:xfrm>
            <a:off x="91775" y="256300"/>
            <a:ext cx="4299475" cy="2519600"/>
          </a:xfrm>
          <a:prstGeom prst="rect">
            <a:avLst/>
          </a:prstGeom>
          <a:noFill/>
          <a:ln>
            <a:noFill/>
          </a:ln>
        </p:spPr>
      </p:pic>
      <p:pic>
        <p:nvPicPr>
          <p:cNvPr id="153" name="Google Shape;153;p20"/>
          <p:cNvPicPr preferRelativeResize="0"/>
          <p:nvPr/>
        </p:nvPicPr>
        <p:blipFill>
          <a:blip r:embed="rId4">
            <a:alphaModFix/>
          </a:blip>
          <a:stretch>
            <a:fillRect/>
          </a:stretch>
        </p:blipFill>
        <p:spPr>
          <a:xfrm>
            <a:off x="4845650" y="256300"/>
            <a:ext cx="4060975" cy="3337750"/>
          </a:xfrm>
          <a:prstGeom prst="rect">
            <a:avLst/>
          </a:prstGeom>
          <a:noFill/>
          <a:ln>
            <a:noFill/>
          </a:ln>
        </p:spPr>
      </p:pic>
      <p:sp>
        <p:nvSpPr>
          <p:cNvPr id="154" name="Google Shape;154;p20"/>
          <p:cNvSpPr/>
          <p:nvPr/>
        </p:nvSpPr>
        <p:spPr>
          <a:xfrm>
            <a:off x="7770225" y="263925"/>
            <a:ext cx="1136400" cy="3322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5" name="Google Shape;155;p20"/>
          <p:cNvPicPr preferRelativeResize="0"/>
          <p:nvPr/>
        </p:nvPicPr>
        <p:blipFill>
          <a:blip r:embed="rId5">
            <a:alphaModFix/>
          </a:blip>
          <a:stretch>
            <a:fillRect/>
          </a:stretch>
        </p:blipFill>
        <p:spPr>
          <a:xfrm>
            <a:off x="1624475" y="2885638"/>
            <a:ext cx="2143125" cy="2143125"/>
          </a:xfrm>
          <a:prstGeom prst="rect">
            <a:avLst/>
          </a:prstGeom>
          <a:noFill/>
          <a:ln>
            <a:noFill/>
          </a:ln>
        </p:spPr>
      </p:pic>
      <p:sp>
        <p:nvSpPr>
          <p:cNvPr id="156" name="Google Shape;156;p20"/>
          <p:cNvSpPr txBox="1"/>
          <p:nvPr/>
        </p:nvSpPr>
        <p:spPr>
          <a:xfrm>
            <a:off x="7871125" y="416600"/>
            <a:ext cx="943800" cy="31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0" name="Shape 160"/>
        <p:cNvGrpSpPr/>
        <p:nvPr/>
      </p:nvGrpSpPr>
      <p:grpSpPr>
        <a:xfrm>
          <a:off x="0" y="0"/>
          <a:ext cx="0" cy="0"/>
          <a:chOff x="0" y="0"/>
          <a:chExt cx="0" cy="0"/>
        </a:xfrm>
      </p:grpSpPr>
      <p:sp>
        <p:nvSpPr>
          <p:cNvPr id="161" name="Google Shape;161;p21"/>
          <p:cNvSpPr/>
          <p:nvPr/>
        </p:nvSpPr>
        <p:spPr>
          <a:xfrm>
            <a:off x="238125" y="273250"/>
            <a:ext cx="8741475" cy="4702975"/>
          </a:xfrm>
          <a:prstGeom prst="flowChartPunchedTape">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1"/>
          <p:cNvSpPr txBox="1"/>
          <p:nvPr/>
        </p:nvSpPr>
        <p:spPr>
          <a:xfrm>
            <a:off x="0" y="0"/>
            <a:ext cx="89796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solidFill>
                <a:srgbClr val="5F6368"/>
              </a:solidFill>
              <a:highlight>
                <a:srgbClr val="FFFFFF"/>
              </a:highlight>
              <a:latin typeface="Roboto"/>
              <a:ea typeface="Roboto"/>
              <a:cs typeface="Roboto"/>
              <a:sym typeface="Roboto"/>
            </a:endParaRPr>
          </a:p>
          <a:p>
            <a:pPr indent="0" lvl="0" marL="0" rtl="1" algn="r">
              <a:spcBef>
                <a:spcPts val="0"/>
              </a:spcBef>
              <a:spcAft>
                <a:spcPts val="0"/>
              </a:spcAft>
              <a:buNone/>
            </a:pPr>
            <a:r>
              <a:rPr lang="fa" sz="3000">
                <a:solidFill>
                  <a:schemeClr val="dk1"/>
                </a:solidFill>
                <a:highlight>
                  <a:srgbClr val="FFFFFF"/>
                </a:highlight>
                <a:latin typeface="Roboto"/>
                <a:ea typeface="Roboto"/>
                <a:cs typeface="Roboto"/>
                <a:sym typeface="Roboto"/>
              </a:rPr>
              <a:t>کار خانه</a:t>
            </a:r>
            <a:endParaRPr sz="3000">
              <a:solidFill>
                <a:schemeClr val="dk1"/>
              </a:solidFill>
              <a:highlight>
                <a:srgbClr val="FFFFFF"/>
              </a:highlight>
              <a:latin typeface="Roboto"/>
              <a:ea typeface="Roboto"/>
              <a:cs typeface="Roboto"/>
              <a:sym typeface="Roboto"/>
            </a:endParaRPr>
          </a:p>
          <a:p>
            <a:pPr indent="0" lvl="0" marL="0" rtl="1" algn="r">
              <a:spcBef>
                <a:spcPts val="0"/>
              </a:spcBef>
              <a:spcAft>
                <a:spcPts val="0"/>
              </a:spcAft>
              <a:buNone/>
            </a:pPr>
            <a:r>
              <a:t/>
            </a:r>
            <a:endParaRPr sz="3000">
              <a:solidFill>
                <a:schemeClr val="dk1"/>
              </a:solidFill>
              <a:highlight>
                <a:srgbClr val="FFFFFF"/>
              </a:highlight>
              <a:latin typeface="Roboto"/>
              <a:ea typeface="Roboto"/>
              <a:cs typeface="Roboto"/>
              <a:sym typeface="Roboto"/>
            </a:endParaRPr>
          </a:p>
          <a:p>
            <a:pPr indent="0" lvl="0" marL="0" rtl="1" algn="r">
              <a:spcBef>
                <a:spcPts val="0"/>
              </a:spcBef>
              <a:spcAft>
                <a:spcPts val="0"/>
              </a:spcAft>
              <a:buNone/>
            </a:pPr>
            <a:r>
              <a:rPr lang="fa" sz="3000">
                <a:solidFill>
                  <a:schemeClr val="dk1"/>
                </a:solidFill>
                <a:highlight>
                  <a:srgbClr val="FFFFFF"/>
                </a:highlight>
                <a:latin typeface="Roboto"/>
                <a:ea typeface="Roboto"/>
                <a:cs typeface="Roboto"/>
                <a:sym typeface="Roboto"/>
              </a:rPr>
              <a:t> در باره ی جشن مهرگان در کشورهای دیگر، مانند افغانستان ، تاجیکستان ، و عراق پژوهش /تحقیق کنیدو سپس در نمودار زیر </a:t>
            </a:r>
            <a:endParaRPr sz="3000">
              <a:solidFill>
                <a:schemeClr val="dk1"/>
              </a:solidFill>
              <a:highlight>
                <a:srgbClr val="FFFFFF"/>
              </a:highlight>
              <a:latin typeface="Roboto"/>
              <a:ea typeface="Roboto"/>
              <a:cs typeface="Roboto"/>
              <a:sym typeface="Roboto"/>
            </a:endParaRPr>
          </a:p>
          <a:p>
            <a:pPr indent="0" lvl="0" marL="0" rtl="1" algn="r">
              <a:spcBef>
                <a:spcPts val="0"/>
              </a:spcBef>
              <a:spcAft>
                <a:spcPts val="0"/>
              </a:spcAft>
              <a:buNone/>
            </a:pPr>
            <a:r>
              <a:rPr lang="fa" sz="3000">
                <a:solidFill>
                  <a:schemeClr val="dk1"/>
                </a:solidFill>
                <a:highlight>
                  <a:srgbClr val="FFFFFF"/>
                </a:highlight>
                <a:latin typeface="Roboto"/>
                <a:ea typeface="Roboto"/>
                <a:cs typeface="Roboto"/>
                <a:sym typeface="Roboto"/>
              </a:rPr>
              <a:t> شباهت و تفاوت های آن ها را با جشن مهرگان در ایران بنویسید .. </a:t>
            </a:r>
            <a:endParaRPr sz="3000">
              <a:solidFill>
                <a:schemeClr val="dk1"/>
              </a:solidFill>
              <a:highlight>
                <a:srgbClr val="FFFFFF"/>
              </a:highlight>
              <a:latin typeface="Roboto"/>
              <a:ea typeface="Roboto"/>
              <a:cs typeface="Roboto"/>
              <a:sym typeface="Roboto"/>
            </a:endParaRPr>
          </a:p>
          <a:p>
            <a:pPr indent="0" lvl="0" marL="0" rtl="0" algn="r">
              <a:spcBef>
                <a:spcPts val="0"/>
              </a:spcBef>
              <a:spcAft>
                <a:spcPts val="0"/>
              </a:spcAft>
              <a:buNone/>
            </a:pPr>
            <a:r>
              <a:t/>
            </a:r>
            <a:endParaRPr sz="3000">
              <a:solidFill>
                <a:schemeClr val="dk1"/>
              </a:solidFill>
              <a:highlight>
                <a:srgbClr val="FFFFFF"/>
              </a:highlight>
              <a:latin typeface="Roboto"/>
              <a:ea typeface="Roboto"/>
              <a:cs typeface="Roboto"/>
              <a:sym typeface="Roboto"/>
            </a:endParaRPr>
          </a:p>
          <a:p>
            <a:pPr indent="0" lvl="0" marL="0" rtl="0" algn="r">
              <a:spcBef>
                <a:spcPts val="0"/>
              </a:spcBef>
              <a:spcAft>
                <a:spcPts val="0"/>
              </a:spcAft>
              <a:buNone/>
            </a:pPr>
            <a:r>
              <a:t/>
            </a:r>
            <a:endParaRPr sz="3000">
              <a:solidFill>
                <a:schemeClr val="dk1"/>
              </a:solidFill>
              <a:highlight>
                <a:srgbClr val="FFFFFF"/>
              </a:highlight>
              <a:latin typeface="Roboto"/>
              <a:ea typeface="Roboto"/>
              <a:cs typeface="Roboto"/>
              <a:sym typeface="Roboto"/>
            </a:endParaRPr>
          </a:p>
        </p:txBody>
      </p:sp>
      <p:pic>
        <p:nvPicPr>
          <p:cNvPr id="163" name="Google Shape;163;p21"/>
          <p:cNvPicPr preferRelativeResize="0"/>
          <p:nvPr/>
        </p:nvPicPr>
        <p:blipFill rotWithShape="1">
          <a:blip r:embed="rId3">
            <a:alphaModFix/>
          </a:blip>
          <a:srcRect b="0" l="0" r="0" t="0"/>
          <a:stretch/>
        </p:blipFill>
        <p:spPr>
          <a:xfrm>
            <a:off x="6541600" y="335625"/>
            <a:ext cx="1176950" cy="1063175"/>
          </a:xfrm>
          <a:prstGeom prst="rect">
            <a:avLst/>
          </a:prstGeom>
          <a:noFill/>
          <a:ln>
            <a:noFill/>
          </a:ln>
        </p:spPr>
      </p:pic>
      <p:sp>
        <p:nvSpPr>
          <p:cNvPr id="164" name="Google Shape;164;p21"/>
          <p:cNvSpPr/>
          <p:nvPr/>
        </p:nvSpPr>
        <p:spPr>
          <a:xfrm>
            <a:off x="539750" y="3000375"/>
            <a:ext cx="1825500" cy="1833600"/>
          </a:xfrm>
          <a:prstGeom prst="ellipse">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21"/>
          <p:cNvSpPr/>
          <p:nvPr/>
        </p:nvSpPr>
        <p:spPr>
          <a:xfrm>
            <a:off x="1517650" y="3048000"/>
            <a:ext cx="1720800" cy="17859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21"/>
          <p:cNvSpPr/>
          <p:nvPr/>
        </p:nvSpPr>
        <p:spPr>
          <a:xfrm>
            <a:off x="1666875" y="3000375"/>
            <a:ext cx="579600" cy="295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هردو</a:t>
            </a:r>
            <a:endParaRPr b="1" sz="1800"/>
          </a:p>
        </p:txBody>
      </p:sp>
      <p:sp>
        <p:nvSpPr>
          <p:cNvPr id="167" name="Google Shape;167;p21"/>
          <p:cNvSpPr/>
          <p:nvPr/>
        </p:nvSpPr>
        <p:spPr>
          <a:xfrm>
            <a:off x="303225" y="2914675"/>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500"/>
              <a:t>افغانستان</a:t>
            </a:r>
            <a:endParaRPr b="1"/>
          </a:p>
        </p:txBody>
      </p:sp>
      <p:sp>
        <p:nvSpPr>
          <p:cNvPr id="168" name="Google Shape;168;p21"/>
          <p:cNvSpPr/>
          <p:nvPr/>
        </p:nvSpPr>
        <p:spPr>
          <a:xfrm>
            <a:off x="2890850" y="2954325"/>
            <a:ext cx="793800" cy="381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fa" sz="1800"/>
              <a:t>ایران</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